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394" r:id="rId3"/>
    <p:sldId id="395" r:id="rId4"/>
    <p:sldId id="410" r:id="rId5"/>
    <p:sldId id="396" r:id="rId6"/>
    <p:sldId id="411" r:id="rId7"/>
    <p:sldId id="397" r:id="rId8"/>
    <p:sldId id="398" r:id="rId9"/>
    <p:sldId id="399" r:id="rId10"/>
    <p:sldId id="412" r:id="rId11"/>
    <p:sldId id="400" r:id="rId12"/>
    <p:sldId id="413" r:id="rId13"/>
    <p:sldId id="401" r:id="rId14"/>
    <p:sldId id="414" r:id="rId15"/>
    <p:sldId id="402" r:id="rId16"/>
    <p:sldId id="403" r:id="rId17"/>
    <p:sldId id="415" r:id="rId18"/>
    <p:sldId id="416" r:id="rId19"/>
    <p:sldId id="404" r:id="rId20"/>
    <p:sldId id="405" r:id="rId21"/>
    <p:sldId id="406" r:id="rId22"/>
    <p:sldId id="407" r:id="rId23"/>
    <p:sldId id="417" r:id="rId24"/>
    <p:sldId id="408" r:id="rId25"/>
    <p:sldId id="409" r:id="rId26"/>
    <p:sldId id="423" r:id="rId27"/>
    <p:sldId id="418" r:id="rId28"/>
    <p:sldId id="419" r:id="rId29"/>
    <p:sldId id="420" r:id="rId30"/>
    <p:sldId id="421" r:id="rId31"/>
    <p:sldId id="422" r:id="rId32"/>
    <p:sldId id="424" r:id="rId33"/>
    <p:sldId id="425" r:id="rId34"/>
    <p:sldId id="426" r:id="rId35"/>
    <p:sldId id="427" r:id="rId36"/>
    <p:sldId id="428" r:id="rId37"/>
    <p:sldId id="429" r:id="rId38"/>
    <p:sldId id="434" r:id="rId39"/>
    <p:sldId id="435" r:id="rId40"/>
    <p:sldId id="436" r:id="rId41"/>
    <p:sldId id="430" r:id="rId42"/>
    <p:sldId id="431" r:id="rId43"/>
    <p:sldId id="432" r:id="rId44"/>
    <p:sldId id="433" r:id="rId45"/>
    <p:sldId id="437" r:id="rId46"/>
    <p:sldId id="438" r:id="rId47"/>
    <p:sldId id="443" r:id="rId48"/>
    <p:sldId id="444" r:id="rId49"/>
    <p:sldId id="439" r:id="rId50"/>
    <p:sldId id="445" r:id="rId51"/>
    <p:sldId id="446" r:id="rId52"/>
    <p:sldId id="440" r:id="rId53"/>
    <p:sldId id="441" r:id="rId54"/>
    <p:sldId id="442" r:id="rId55"/>
    <p:sldId id="454" r:id="rId56"/>
    <p:sldId id="447" r:id="rId57"/>
    <p:sldId id="455" r:id="rId58"/>
    <p:sldId id="453" r:id="rId59"/>
    <p:sldId id="448" r:id="rId60"/>
    <p:sldId id="449" r:id="rId61"/>
    <p:sldId id="450" r:id="rId62"/>
    <p:sldId id="451" r:id="rId63"/>
    <p:sldId id="452" r:id="rId64"/>
    <p:sldId id="456" r:id="rId65"/>
    <p:sldId id="457" r:id="rId66"/>
    <p:sldId id="458" r:id="rId67"/>
    <p:sldId id="459" r:id="rId68"/>
    <p:sldId id="460" r:id="rId6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8911EE-3875-119B-4D60-634537DE0FDA}" v="927" dt="2024-12-10T22:05:24.662"/>
    <p1510:client id="{DC5D84FB-EC7B-129A-B732-E05A3E4A8C6B}" v="807" dt="2024-12-10T20:57:19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10/12/2024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10/12/2024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10/12/2024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10/12/2024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10/12/2024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10/12/2024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10/12/2024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10/12/2024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10/12/2024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10/12/2024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10/12/2024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10/12/2024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err="1">
                <a:ea typeface="+mn-lt"/>
                <a:cs typeface="+mn-lt"/>
              </a:rPr>
              <a:t>Applied</a:t>
            </a:r>
            <a:r>
              <a:rPr lang="pt-PT" sz="2000" b="1" dirty="0">
                <a:ea typeface="+mn-lt"/>
                <a:cs typeface="+mn-lt"/>
              </a:rPr>
              <a:t> Data </a:t>
            </a:r>
            <a:r>
              <a:rPr lang="pt-PT" sz="2000" b="1" err="1">
                <a:ea typeface="+mn-lt"/>
                <a:cs typeface="+mn-lt"/>
              </a:rPr>
              <a:t>Science</a:t>
            </a:r>
            <a:endParaRPr lang="pt-PT" b="1" err="1"/>
          </a:p>
          <a:p>
            <a:r>
              <a:rPr lang="pt-PT" sz="2000" b="1" dirty="0"/>
              <a:t>2024/2025</a:t>
            </a:r>
            <a:endParaRPr lang="pt-PT" sz="2000" b="1" dirty="0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Session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 26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479200" y="4242795"/>
            <a:ext cx="72428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 err="1">
                <a:latin typeface="Calibri"/>
                <a:ea typeface="Calibri"/>
                <a:cs typeface="Calibri"/>
              </a:rPr>
              <a:t>Multi</a:t>
            </a:r>
            <a:r>
              <a:rPr lang="pt-PT" sz="3600" b="1">
                <a:latin typeface="Calibri"/>
                <a:ea typeface="Calibri"/>
                <a:cs typeface="Calibri"/>
              </a:rPr>
              <a:t>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Topic</a:t>
            </a:r>
            <a:r>
              <a:rPr lang="pt-PT" sz="3600" b="1">
                <a:latin typeface="Calibri"/>
                <a:ea typeface="Calibri"/>
                <a:cs typeface="Calibri"/>
              </a:rPr>
              <a:t>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Multimodal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Hard?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Fusion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To </a:t>
            </a:r>
            <a:r>
              <a:rPr lang="pt-PT" sz="2600" dirty="0" err="1">
                <a:ea typeface="+mn-lt"/>
                <a:cs typeface="+mn-lt"/>
              </a:rPr>
              <a:t>join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information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from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two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or</a:t>
            </a:r>
            <a:r>
              <a:rPr lang="pt-PT" sz="2600" dirty="0">
                <a:ea typeface="+mn-lt"/>
                <a:cs typeface="+mn-lt"/>
              </a:rPr>
              <a:t> more </a:t>
            </a:r>
            <a:r>
              <a:rPr lang="pt-PT" sz="2600" dirty="0" err="1">
                <a:ea typeface="+mn-lt"/>
                <a:cs typeface="+mn-lt"/>
              </a:rPr>
              <a:t>modalities</a:t>
            </a:r>
            <a:r>
              <a:rPr lang="pt-PT" sz="2600" dirty="0">
                <a:ea typeface="+mn-lt"/>
                <a:cs typeface="+mn-lt"/>
              </a:rPr>
              <a:t> to </a:t>
            </a:r>
            <a:r>
              <a:rPr lang="pt-PT" sz="2600" dirty="0" err="1">
                <a:ea typeface="+mn-lt"/>
                <a:cs typeface="+mn-lt"/>
              </a:rPr>
              <a:t>perform</a:t>
            </a:r>
            <a:r>
              <a:rPr lang="pt-PT" sz="2600" dirty="0">
                <a:ea typeface="+mn-lt"/>
                <a:cs typeface="+mn-lt"/>
              </a:rPr>
              <a:t> a </a:t>
            </a:r>
            <a:r>
              <a:rPr lang="pt-PT" sz="2600" dirty="0" err="1">
                <a:ea typeface="+mn-lt"/>
                <a:cs typeface="+mn-lt"/>
              </a:rPr>
              <a:t>prediction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task</a:t>
            </a:r>
            <a:r>
              <a:rPr lang="pt-PT" sz="2600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04B5B09-CC0D-172C-E012-792D08CC6DB8}"/>
              </a:ext>
            </a:extLst>
          </p:cNvPr>
          <p:cNvSpPr/>
          <p:nvPr/>
        </p:nvSpPr>
        <p:spPr>
          <a:xfrm>
            <a:off x="1173891" y="3047999"/>
            <a:ext cx="731108" cy="823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 descr="Uma imagem com texto, captura de ecrã, diagrama, design&#10;&#10;Descrição gerada automaticamente">
            <a:extLst>
              <a:ext uri="{FF2B5EF4-FFF2-40B4-BE49-F238E27FC236}">
                <a16:creationId xmlns:a16="http://schemas.microsoft.com/office/drawing/2014/main" id="{E2867BF5-6D98-06DA-E94C-2BE35E75CE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08" r="-239" b="157"/>
          <a:stretch/>
        </p:blipFill>
        <p:spPr>
          <a:xfrm>
            <a:off x="1538159" y="2717070"/>
            <a:ext cx="9261286" cy="359097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B03FFAA-6377-9E69-15C4-BB40F43A5AFD}"/>
              </a:ext>
            </a:extLst>
          </p:cNvPr>
          <p:cNvSpPr/>
          <p:nvPr/>
        </p:nvSpPr>
        <p:spPr>
          <a:xfrm>
            <a:off x="2347783" y="2615513"/>
            <a:ext cx="278027" cy="25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3845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Multimodal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Hard?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err="1">
                <a:ea typeface="+mn-lt"/>
                <a:cs typeface="+mn-lt"/>
              </a:rPr>
              <a:t>Translation</a:t>
            </a:r>
            <a:endParaRPr lang="pt-PT" err="1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Process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of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changing</a:t>
            </a:r>
            <a:r>
              <a:rPr lang="pt-PT" sz="2600" dirty="0">
                <a:ea typeface="+mn-lt"/>
                <a:cs typeface="+mn-lt"/>
              </a:rPr>
              <a:t> data </a:t>
            </a:r>
            <a:r>
              <a:rPr lang="pt-PT" sz="2600" dirty="0" err="1">
                <a:ea typeface="+mn-lt"/>
                <a:cs typeface="+mn-lt"/>
              </a:rPr>
              <a:t>from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one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modality</a:t>
            </a:r>
            <a:r>
              <a:rPr lang="pt-PT" sz="2600" dirty="0">
                <a:ea typeface="+mn-lt"/>
                <a:cs typeface="+mn-lt"/>
              </a:rPr>
              <a:t> to </a:t>
            </a:r>
            <a:r>
              <a:rPr lang="pt-PT" sz="2600" dirty="0" err="1">
                <a:ea typeface="+mn-lt"/>
                <a:cs typeface="+mn-lt"/>
              </a:rPr>
              <a:t>another</a:t>
            </a:r>
            <a:r>
              <a:rPr lang="pt-PT" sz="2600" dirty="0">
                <a:ea typeface="+mn-lt"/>
                <a:cs typeface="+mn-lt"/>
              </a:rPr>
              <a:t>, </a:t>
            </a:r>
            <a:r>
              <a:rPr lang="pt-PT" sz="2600" dirty="0" err="1">
                <a:ea typeface="+mn-lt"/>
                <a:cs typeface="+mn-lt"/>
              </a:rPr>
              <a:t>where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the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translation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relationship</a:t>
            </a:r>
            <a:r>
              <a:rPr lang="pt-PT" sz="2600" dirty="0">
                <a:ea typeface="+mn-lt"/>
                <a:cs typeface="+mn-lt"/>
              </a:rPr>
              <a:t> can </a:t>
            </a:r>
            <a:r>
              <a:rPr lang="pt-PT" sz="2600" dirty="0" err="1">
                <a:ea typeface="+mn-lt"/>
                <a:cs typeface="+mn-lt"/>
              </a:rPr>
              <a:t>often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be</a:t>
            </a:r>
            <a:r>
              <a:rPr lang="pt-PT" sz="2600" dirty="0">
                <a:ea typeface="+mn-lt"/>
                <a:cs typeface="+mn-lt"/>
              </a:rPr>
              <a:t> open-</a:t>
            </a:r>
            <a:r>
              <a:rPr lang="pt-PT" sz="2600" dirty="0" err="1">
                <a:ea typeface="+mn-lt"/>
                <a:cs typeface="+mn-lt"/>
              </a:rPr>
              <a:t>ended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or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subjective</a:t>
            </a:r>
            <a:r>
              <a:rPr lang="pt-PT" sz="2600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74AD16C5-FC8A-32B7-3A00-D777577B0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2696477"/>
            <a:ext cx="9525000" cy="364807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41E5FB2-F276-BAE0-A3B7-79FFD2CABFA7}"/>
              </a:ext>
            </a:extLst>
          </p:cNvPr>
          <p:cNvSpPr/>
          <p:nvPr/>
        </p:nvSpPr>
        <p:spPr>
          <a:xfrm>
            <a:off x="1987378" y="2728784"/>
            <a:ext cx="607540" cy="720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46C6DC4-10E0-E261-A019-BE23E3821FD5}"/>
              </a:ext>
            </a:extLst>
          </p:cNvPr>
          <p:cNvSpPr/>
          <p:nvPr/>
        </p:nvSpPr>
        <p:spPr>
          <a:xfrm>
            <a:off x="7094838" y="2677297"/>
            <a:ext cx="638432" cy="638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2337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Multimodal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Hard?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err="1">
                <a:ea typeface="+mn-lt"/>
                <a:cs typeface="+mn-lt"/>
              </a:rPr>
              <a:t>Translation</a:t>
            </a:r>
            <a:endParaRPr lang="pt-PT" err="1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Process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of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changing</a:t>
            </a:r>
            <a:r>
              <a:rPr lang="pt-PT" sz="2600" dirty="0">
                <a:ea typeface="+mn-lt"/>
                <a:cs typeface="+mn-lt"/>
              </a:rPr>
              <a:t> data </a:t>
            </a:r>
            <a:r>
              <a:rPr lang="pt-PT" sz="2600" dirty="0" err="1">
                <a:ea typeface="+mn-lt"/>
                <a:cs typeface="+mn-lt"/>
              </a:rPr>
              <a:t>from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one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modality</a:t>
            </a:r>
            <a:r>
              <a:rPr lang="pt-PT" sz="2600" dirty="0">
                <a:ea typeface="+mn-lt"/>
                <a:cs typeface="+mn-lt"/>
              </a:rPr>
              <a:t> to </a:t>
            </a:r>
            <a:r>
              <a:rPr lang="pt-PT" sz="2600" dirty="0" err="1">
                <a:ea typeface="+mn-lt"/>
                <a:cs typeface="+mn-lt"/>
              </a:rPr>
              <a:t>another</a:t>
            </a:r>
            <a:r>
              <a:rPr lang="pt-PT" sz="2600" dirty="0">
                <a:ea typeface="+mn-lt"/>
                <a:cs typeface="+mn-lt"/>
              </a:rPr>
              <a:t>, </a:t>
            </a:r>
            <a:r>
              <a:rPr lang="pt-PT" sz="2600" dirty="0" err="1">
                <a:ea typeface="+mn-lt"/>
                <a:cs typeface="+mn-lt"/>
              </a:rPr>
              <a:t>where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the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translation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relationship</a:t>
            </a:r>
            <a:r>
              <a:rPr lang="pt-PT" sz="2600" dirty="0">
                <a:ea typeface="+mn-lt"/>
                <a:cs typeface="+mn-lt"/>
              </a:rPr>
              <a:t> can </a:t>
            </a:r>
            <a:r>
              <a:rPr lang="pt-PT" sz="2600" dirty="0" err="1">
                <a:ea typeface="+mn-lt"/>
                <a:cs typeface="+mn-lt"/>
              </a:rPr>
              <a:t>often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be</a:t>
            </a:r>
            <a:r>
              <a:rPr lang="pt-PT" sz="2600" dirty="0">
                <a:ea typeface="+mn-lt"/>
                <a:cs typeface="+mn-lt"/>
              </a:rPr>
              <a:t> open-</a:t>
            </a:r>
            <a:r>
              <a:rPr lang="pt-PT" sz="2600" dirty="0" err="1">
                <a:ea typeface="+mn-lt"/>
                <a:cs typeface="+mn-lt"/>
              </a:rPr>
              <a:t>ended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or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subjective</a:t>
            </a:r>
            <a:r>
              <a:rPr lang="pt-PT" sz="2600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41E5FB2-F276-BAE0-A3B7-79FFD2CABFA7}"/>
              </a:ext>
            </a:extLst>
          </p:cNvPr>
          <p:cNvSpPr/>
          <p:nvPr/>
        </p:nvSpPr>
        <p:spPr>
          <a:xfrm>
            <a:off x="1987378" y="2728784"/>
            <a:ext cx="607540" cy="720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46C6DC4-10E0-E261-A019-BE23E3821FD5}"/>
              </a:ext>
            </a:extLst>
          </p:cNvPr>
          <p:cNvSpPr/>
          <p:nvPr/>
        </p:nvSpPr>
        <p:spPr>
          <a:xfrm>
            <a:off x="7094838" y="2677297"/>
            <a:ext cx="638432" cy="638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Imagem 10" descr="Uma imagem com texto, Cara humana, homem, captura de ecrã&#10;&#10;Descrição gerada automaticamente">
            <a:extLst>
              <a:ext uri="{FF2B5EF4-FFF2-40B4-BE49-F238E27FC236}">
                <a16:creationId xmlns:a16="http://schemas.microsoft.com/office/drawing/2014/main" id="{DD8C0400-5E4E-16C3-377D-0FEA8D8A5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296" y="2732129"/>
            <a:ext cx="7610732" cy="37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54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Multimodal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Hard?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Co-Learning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Transfer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knowledge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between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modalities</a:t>
            </a:r>
            <a:r>
              <a:rPr lang="pt-PT" sz="2600" dirty="0">
                <a:ea typeface="+mn-lt"/>
                <a:cs typeface="+mn-lt"/>
              </a:rPr>
              <a:t>, </a:t>
            </a:r>
            <a:r>
              <a:rPr lang="pt-PT" sz="2600" dirty="0" err="1">
                <a:ea typeface="+mn-lt"/>
                <a:cs typeface="+mn-lt"/>
              </a:rPr>
              <a:t>including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their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representations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predictive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models</a:t>
            </a:r>
            <a:r>
              <a:rPr lang="pt-PT" sz="2600" dirty="0">
                <a:ea typeface="+mn-lt"/>
                <a:cs typeface="+mn-lt"/>
              </a:rPr>
              <a:t>.</a:t>
            </a:r>
            <a:endParaRPr lang="pt-PT" sz="2600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A25AE0C8-810F-137F-5811-91F1EF2FC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23" y="3515369"/>
            <a:ext cx="49053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71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Multimodal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Hard?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Co-Learning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Transfer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knowledge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between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modalities</a:t>
            </a:r>
            <a:r>
              <a:rPr lang="pt-PT" sz="2600" dirty="0">
                <a:ea typeface="+mn-lt"/>
                <a:cs typeface="+mn-lt"/>
              </a:rPr>
              <a:t>, </a:t>
            </a:r>
            <a:r>
              <a:rPr lang="pt-PT" sz="2600" dirty="0" err="1">
                <a:ea typeface="+mn-lt"/>
                <a:cs typeface="+mn-lt"/>
              </a:rPr>
              <a:t>including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their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representations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predictive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models</a:t>
            </a:r>
            <a:r>
              <a:rPr lang="pt-PT" sz="2600" dirty="0">
                <a:ea typeface="+mn-lt"/>
                <a:cs typeface="+mn-lt"/>
              </a:rPr>
              <a:t>.</a:t>
            </a:r>
            <a:endParaRPr lang="pt-PT" sz="2600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8" name="Imagem 7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D92BE1D5-22FC-2DBE-DADD-DF3BCD561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243" y="2772289"/>
            <a:ext cx="8578164" cy="37744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E9F3FB8-234E-8620-811B-FB5054EB62EF}"/>
              </a:ext>
            </a:extLst>
          </p:cNvPr>
          <p:cNvSpPr/>
          <p:nvPr/>
        </p:nvSpPr>
        <p:spPr>
          <a:xfrm>
            <a:off x="2553730" y="2831756"/>
            <a:ext cx="514864" cy="556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7627C2A-8497-B9A0-E8D6-712C48F4D05C}"/>
              </a:ext>
            </a:extLst>
          </p:cNvPr>
          <p:cNvSpPr/>
          <p:nvPr/>
        </p:nvSpPr>
        <p:spPr>
          <a:xfrm>
            <a:off x="4932405" y="2739080"/>
            <a:ext cx="525162" cy="628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69518DC-E2C6-9364-7C27-520B4BE7E300}"/>
              </a:ext>
            </a:extLst>
          </p:cNvPr>
          <p:cNvSpPr/>
          <p:nvPr/>
        </p:nvSpPr>
        <p:spPr>
          <a:xfrm>
            <a:off x="8083378" y="2739080"/>
            <a:ext cx="525162" cy="628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4870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Multimodal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9" name="Marcador de Posição de Conteúdo 8" descr="Uma imagem com texto, captura de ecrã, número, file&#10;&#10;Descrição gerada automaticamente">
            <a:extLst>
              <a:ext uri="{FF2B5EF4-FFF2-40B4-BE49-F238E27FC236}">
                <a16:creationId xmlns:a16="http://schemas.microsoft.com/office/drawing/2014/main" id="{45E833BA-A600-71DD-5E0D-B9C4A68CA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0956" y="1789563"/>
            <a:ext cx="9305925" cy="3990975"/>
          </a:xfrm>
        </p:spPr>
      </p:pic>
    </p:spTree>
    <p:extLst>
      <p:ext uri="{BB962C8B-B14F-4D97-AF65-F5344CB8AC3E}">
        <p14:creationId xmlns:p14="http://schemas.microsoft.com/office/powerpoint/2010/main" val="1488497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Multimodal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Autoencoders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A </a:t>
            </a:r>
            <a:r>
              <a:rPr lang="pt-PT" sz="3000" dirty="0" err="1">
                <a:ea typeface="+mn-lt"/>
                <a:cs typeface="+mn-lt"/>
              </a:rPr>
              <a:t>deep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representation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learning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approach</a:t>
            </a:r>
            <a:endParaRPr lang="pt-PT"/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</a:rPr>
              <a:t>A </a:t>
            </a:r>
            <a:r>
              <a:rPr lang="pt-PT" sz="3000" dirty="0" err="1">
                <a:ea typeface="+mn-lt"/>
                <a:cs typeface="+mn-lt"/>
              </a:rPr>
              <a:t>bimodal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auto-encoder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Used</a:t>
            </a:r>
            <a:r>
              <a:rPr lang="pt-PT" sz="2600" dirty="0">
                <a:ea typeface="+mn-lt"/>
                <a:cs typeface="+mn-lt"/>
              </a:rPr>
              <a:t> for </a:t>
            </a:r>
            <a:r>
              <a:rPr lang="pt-PT" sz="2600" dirty="0" err="1">
                <a:ea typeface="+mn-lt"/>
                <a:cs typeface="+mn-lt"/>
              </a:rPr>
              <a:t>Audio-visual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speech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recognition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captura de ecrã, texto, diagrama, Tipo de letra&#10;&#10;Descrição gerada automaticamente">
            <a:extLst>
              <a:ext uri="{FF2B5EF4-FFF2-40B4-BE49-F238E27FC236}">
                <a16:creationId xmlns:a16="http://schemas.microsoft.com/office/drawing/2014/main" id="{037F2C9B-1E2F-C60F-0213-ED17919AE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730" y="3078764"/>
            <a:ext cx="36290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20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Multimodal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Autoencoders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A </a:t>
            </a:r>
            <a:r>
              <a:rPr lang="pt-PT" sz="3000" dirty="0" err="1">
                <a:ea typeface="+mn-lt"/>
                <a:cs typeface="+mn-lt"/>
              </a:rPr>
              <a:t>deep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representation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learning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approach</a:t>
            </a:r>
            <a:endParaRPr lang="pt-PT"/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</a:rPr>
              <a:t>A </a:t>
            </a:r>
            <a:r>
              <a:rPr lang="pt-PT" sz="3000" dirty="0" err="1">
                <a:ea typeface="+mn-lt"/>
                <a:cs typeface="+mn-lt"/>
              </a:rPr>
              <a:t>bimodal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auto-encoder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Used</a:t>
            </a:r>
            <a:r>
              <a:rPr lang="pt-PT" sz="2600" dirty="0">
                <a:ea typeface="+mn-lt"/>
                <a:cs typeface="+mn-lt"/>
              </a:rPr>
              <a:t> for </a:t>
            </a:r>
            <a:r>
              <a:rPr lang="pt-PT" sz="2600" dirty="0" err="1">
                <a:ea typeface="+mn-lt"/>
                <a:cs typeface="+mn-lt"/>
              </a:rPr>
              <a:t>Audio-visual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speech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recognition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8" name="Imagem 7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456FE3A2-B677-EE1B-F1F5-5FC1D4FB6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730" y="3068466"/>
            <a:ext cx="36290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66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Multimodal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Autoencoders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A </a:t>
            </a:r>
            <a:r>
              <a:rPr lang="pt-PT" sz="3000" dirty="0" err="1">
                <a:ea typeface="+mn-lt"/>
                <a:cs typeface="+mn-lt"/>
              </a:rPr>
              <a:t>deep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representation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learning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approach</a:t>
            </a:r>
            <a:endParaRPr lang="pt-PT"/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</a:rPr>
              <a:t>A </a:t>
            </a:r>
            <a:r>
              <a:rPr lang="pt-PT" sz="3000" dirty="0" err="1">
                <a:ea typeface="+mn-lt"/>
                <a:cs typeface="+mn-lt"/>
              </a:rPr>
              <a:t>bimodal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auto-encoder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Used</a:t>
            </a:r>
            <a:r>
              <a:rPr lang="pt-PT" sz="2600" dirty="0">
                <a:ea typeface="+mn-lt"/>
                <a:cs typeface="+mn-lt"/>
              </a:rPr>
              <a:t> for </a:t>
            </a:r>
            <a:r>
              <a:rPr lang="pt-PT" sz="2600" dirty="0" err="1">
                <a:ea typeface="+mn-lt"/>
                <a:cs typeface="+mn-lt"/>
              </a:rPr>
              <a:t>Audio-visual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speech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recognition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captura de ecrã, texto, Tipo de letra, diagrama&#10;&#10;Descrição gerada automaticamente">
            <a:extLst>
              <a:ext uri="{FF2B5EF4-FFF2-40B4-BE49-F238E27FC236}">
                <a16:creationId xmlns:a16="http://schemas.microsoft.com/office/drawing/2014/main" id="{CECEF344-238D-B9CF-DA22-0BB3A95DF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001" y="3058169"/>
            <a:ext cx="36290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31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Multimodal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Encoder-Decoder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Visual </a:t>
            </a:r>
            <a:r>
              <a:rPr lang="pt-PT" sz="3000" dirty="0" err="1">
                <a:ea typeface="+mn-lt"/>
                <a:cs typeface="+mn-lt"/>
              </a:rPr>
              <a:t>modality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often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encoded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using</a:t>
            </a:r>
            <a:r>
              <a:rPr lang="pt-PT" sz="3000" dirty="0">
                <a:ea typeface="+mn-lt"/>
                <a:cs typeface="+mn-lt"/>
              </a:rPr>
              <a:t> CNN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Language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modality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will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be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decoded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using</a:t>
            </a:r>
            <a:r>
              <a:rPr lang="pt-PT" sz="3000" dirty="0">
                <a:ea typeface="+mn-lt"/>
                <a:cs typeface="+mn-lt"/>
              </a:rPr>
              <a:t> LSTM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A </a:t>
            </a:r>
            <a:r>
              <a:rPr lang="pt-PT" sz="2600" err="1">
                <a:ea typeface="+mn-lt"/>
                <a:cs typeface="+mn-lt"/>
              </a:rPr>
              <a:t>simple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multilayer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perceptron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will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used</a:t>
            </a:r>
            <a:r>
              <a:rPr lang="pt-PT" sz="2600" dirty="0">
                <a:ea typeface="+mn-lt"/>
                <a:cs typeface="+mn-lt"/>
              </a:rPr>
              <a:t> to </a:t>
            </a:r>
            <a:endParaRPr lang="pt-PT" dirty="0" err="1"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pt-PT" sz="2600" dirty="0">
                <a:ea typeface="+mn-lt"/>
                <a:cs typeface="+mn-lt"/>
              </a:rPr>
              <a:t>   </a:t>
            </a:r>
            <a:r>
              <a:rPr lang="pt-PT" sz="2600" dirty="0" err="1">
                <a:ea typeface="+mn-lt"/>
                <a:cs typeface="+mn-lt"/>
              </a:rPr>
              <a:t>translate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from</a:t>
            </a:r>
            <a:r>
              <a:rPr lang="pt-PT" sz="2600" dirty="0">
                <a:ea typeface="+mn-lt"/>
                <a:cs typeface="+mn-lt"/>
              </a:rPr>
              <a:t> visual (CNN) to </a:t>
            </a:r>
            <a:r>
              <a:rPr lang="pt-PT" sz="2600" dirty="0" err="1">
                <a:ea typeface="+mn-lt"/>
                <a:cs typeface="+mn-lt"/>
              </a:rPr>
              <a:t>language</a:t>
            </a:r>
            <a:r>
              <a:rPr lang="pt-PT" sz="2600" dirty="0">
                <a:ea typeface="+mn-lt"/>
                <a:cs typeface="+mn-lt"/>
              </a:rPr>
              <a:t> (LSTM)</a:t>
            </a:r>
            <a:endParaRPr lang="pt-PT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captura de ecrã, diagrama, file, Gráfico&#10;&#10;Descrição gerada automaticamente">
            <a:extLst>
              <a:ext uri="{FF2B5EF4-FFF2-40B4-BE49-F238E27FC236}">
                <a16:creationId xmlns:a16="http://schemas.microsoft.com/office/drawing/2014/main" id="{EB76B09C-1778-092D-855E-1FF4E2B20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525" y="2927521"/>
            <a:ext cx="3851705" cy="36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19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55E7AE39-063A-E15A-88E0-7F9BF1636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5425"/>
            <a:ext cx="10515600" cy="1325563"/>
          </a:xfrm>
        </p:spPr>
        <p:txBody>
          <a:bodyPr/>
          <a:lstStyle/>
          <a:p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22AFD88-206F-AF2C-A96C-CCD432B8CE23}"/>
              </a:ext>
            </a:extLst>
          </p:cNvPr>
          <p:cNvSpPr/>
          <p:nvPr/>
        </p:nvSpPr>
        <p:spPr>
          <a:xfrm>
            <a:off x="-3629" y="1359808"/>
            <a:ext cx="12193361" cy="4147003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5900" b="1" dirty="0">
                <a:solidFill>
                  <a:schemeClr val="bg1"/>
                </a:solidFill>
                <a:latin typeface="Cambria"/>
                <a:ea typeface="Cambria"/>
              </a:rPr>
              <a:t>Multimodal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34582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Multimodal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Joint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Representation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For </a:t>
            </a:r>
            <a:r>
              <a:rPr lang="pt-PT" sz="3000" dirty="0" err="1">
                <a:ea typeface="+mn-lt"/>
                <a:cs typeface="+mn-lt"/>
              </a:rPr>
              <a:t>supervised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learning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tasks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Joining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unimodal </a:t>
            </a:r>
            <a:r>
              <a:rPr lang="pt-PT" sz="3000" dirty="0" err="1">
                <a:ea typeface="+mn-lt"/>
                <a:cs typeface="+mn-lt"/>
              </a:rPr>
              <a:t>representations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Simple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concatenation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Element-wise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multiplication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or</a:t>
            </a:r>
            <a:r>
              <a:rPr lang="pt-PT" sz="260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summation</a:t>
            </a:r>
            <a:endParaRPr lang="pt-PT" sz="2600" dirty="0" err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Multilayer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perceptron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85DC4F41-05AC-96B1-5015-F4A49221B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86" y="2360912"/>
            <a:ext cx="4599288" cy="401028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B7B97EC-7BA6-9C82-FA10-64019A08A9DD}"/>
              </a:ext>
            </a:extLst>
          </p:cNvPr>
          <p:cNvSpPr/>
          <p:nvPr/>
        </p:nvSpPr>
        <p:spPr>
          <a:xfrm>
            <a:off x="7455242" y="3470188"/>
            <a:ext cx="566351" cy="422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7249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Multimodal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Sentiment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Analysis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9" name="Marcador de Posição de Conteúdo 8" descr="Uma imagem com texto, captura de ecrã, Cara humana, pessoa&#10;&#10;Descrição gerada automaticamente">
            <a:extLst>
              <a:ext uri="{FF2B5EF4-FFF2-40B4-BE49-F238E27FC236}">
                <a16:creationId xmlns:a16="http://schemas.microsoft.com/office/drawing/2014/main" id="{C850BDD0-CC95-D2AA-3838-0B8767EB6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4383" y="1961657"/>
            <a:ext cx="9629775" cy="3790950"/>
          </a:xfrm>
        </p:spPr>
      </p:pic>
    </p:spTree>
    <p:extLst>
      <p:ext uri="{BB962C8B-B14F-4D97-AF65-F5344CB8AC3E}">
        <p14:creationId xmlns:p14="http://schemas.microsoft.com/office/powerpoint/2010/main" val="501034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Unimodal,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Bimodal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and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Trimodal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Interactions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9" name="Marcador de Posição de Conteúdo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93CEB04B-9E0E-9289-060E-81DCD2797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0251" y="1331355"/>
            <a:ext cx="9456633" cy="4989770"/>
          </a:xfrm>
        </p:spPr>
      </p:pic>
    </p:spTree>
    <p:extLst>
      <p:ext uri="{BB962C8B-B14F-4D97-AF65-F5344CB8AC3E}">
        <p14:creationId xmlns:p14="http://schemas.microsoft.com/office/powerpoint/2010/main" val="3625575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55E7AE39-063A-E15A-88E0-7F9BF1636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5425"/>
            <a:ext cx="10515600" cy="1325563"/>
          </a:xfrm>
        </p:spPr>
        <p:txBody>
          <a:bodyPr/>
          <a:lstStyle/>
          <a:p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22AFD88-206F-AF2C-A96C-CCD432B8CE23}"/>
              </a:ext>
            </a:extLst>
          </p:cNvPr>
          <p:cNvSpPr/>
          <p:nvPr/>
        </p:nvSpPr>
        <p:spPr>
          <a:xfrm>
            <a:off x="-3629" y="1359808"/>
            <a:ext cx="12193361" cy="4147003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5900" b="1" dirty="0" err="1">
                <a:solidFill>
                  <a:schemeClr val="bg1"/>
                </a:solidFill>
                <a:latin typeface="Cambria"/>
                <a:ea typeface="Cambria"/>
              </a:rPr>
              <a:t>Transfer</a:t>
            </a:r>
            <a:r>
              <a:rPr lang="pt-PT" sz="5900" b="1" dirty="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pt-PT" sz="5900" b="1" dirty="0" err="1">
                <a:solidFill>
                  <a:schemeClr val="bg1"/>
                </a:solidFill>
                <a:latin typeface="Cambria"/>
                <a:ea typeface="Cambria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709894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Transfer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Goal</a:t>
            </a:r>
            <a:r>
              <a:rPr lang="pt-PT" sz="3000" dirty="0">
                <a:ea typeface="+mn-lt"/>
                <a:cs typeface="+mn-lt"/>
              </a:rPr>
              <a:t>: : </a:t>
            </a:r>
            <a:r>
              <a:rPr lang="pt-PT" sz="3000" dirty="0" err="1">
                <a:ea typeface="+mn-lt"/>
                <a:cs typeface="+mn-lt"/>
              </a:rPr>
              <a:t>Avoid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Always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Relying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Large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Labeled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Datasets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texto, captura de ecrã, colagem, design gráfico&#10;&#10;Descrição gerada automaticamente">
            <a:extLst>
              <a:ext uri="{FF2B5EF4-FFF2-40B4-BE49-F238E27FC236}">
                <a16:creationId xmlns:a16="http://schemas.microsoft.com/office/drawing/2014/main" id="{34AD06B6-6249-CBDC-F5DB-942406025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139" y="2071301"/>
            <a:ext cx="6731344" cy="432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00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Transfer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Rather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Learn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Solution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from</a:t>
            </a:r>
            <a:r>
              <a:rPr lang="pt-PT" sz="3000" dirty="0">
                <a:ea typeface="+mn-lt"/>
                <a:cs typeface="+mn-lt"/>
              </a:rPr>
              <a:t> Scratch For </a:t>
            </a:r>
            <a:r>
              <a:rPr lang="pt-PT" sz="3000" dirty="0" err="1">
                <a:ea typeface="+mn-lt"/>
                <a:cs typeface="+mn-lt"/>
              </a:rPr>
              <a:t>Each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Task</a:t>
            </a:r>
            <a:r>
              <a:rPr lang="pt-PT" sz="3000" dirty="0">
                <a:ea typeface="+mn-lt"/>
                <a:cs typeface="+mn-lt"/>
              </a:rPr>
              <a:t>/</a:t>
            </a:r>
            <a:r>
              <a:rPr lang="pt-PT" sz="3000" dirty="0" err="1">
                <a:ea typeface="+mn-lt"/>
                <a:cs typeface="+mn-lt"/>
              </a:rPr>
              <a:t>Domain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Pair</a:t>
            </a:r>
            <a:r>
              <a:rPr lang="pt-PT" sz="3000" dirty="0">
                <a:ea typeface="+mn-lt"/>
                <a:cs typeface="+mn-lt"/>
              </a:rPr>
              <a:t> …</a:t>
            </a:r>
          </a:p>
          <a:p>
            <a:endParaRPr lang="pt-PT" sz="3000" dirty="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BB4F4420-B408-8871-29E7-5C2C5E725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919" y="2308784"/>
            <a:ext cx="6096000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19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Transfer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… Improve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Learning</a:t>
            </a:r>
            <a:r>
              <a:rPr lang="pt-PT" sz="3000" dirty="0">
                <a:ea typeface="+mn-lt"/>
                <a:cs typeface="+mn-lt"/>
              </a:rPr>
              <a:t> for </a:t>
            </a:r>
            <a:r>
              <a:rPr lang="pt-PT" sz="3000" dirty="0" err="1">
                <a:ea typeface="+mn-lt"/>
                <a:cs typeface="+mn-lt"/>
              </a:rPr>
              <a:t>Conditions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Not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Observed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During</a:t>
            </a:r>
            <a:r>
              <a:rPr lang="pt-PT" sz="3000" dirty="0">
                <a:ea typeface="+mn-lt"/>
                <a:cs typeface="+mn-lt"/>
              </a:rPr>
              <a:t> Training.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4E989C35-3300-67F7-5C84-306B47D2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493619"/>
            <a:ext cx="6096000" cy="36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35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Transfer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Transfer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Learning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When</a:t>
            </a:r>
            <a:r>
              <a:rPr lang="pt-PT" sz="3000" dirty="0">
                <a:ea typeface="+mn-lt"/>
                <a:cs typeface="+mn-lt"/>
              </a:rPr>
              <a:t> Data </a:t>
            </a:r>
            <a:r>
              <a:rPr lang="pt-PT" sz="3000" dirty="0" err="1">
                <a:ea typeface="+mn-lt"/>
                <a:cs typeface="+mn-lt"/>
              </a:rPr>
              <a:t>Sampling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Changes</a:t>
            </a:r>
            <a:r>
              <a:rPr lang="pt-PT" sz="3000" dirty="0">
                <a:ea typeface="+mn-lt"/>
                <a:cs typeface="+mn-lt"/>
              </a:rPr>
              <a:t> (e.g., </a:t>
            </a:r>
            <a:r>
              <a:rPr lang="pt-PT" sz="3000" dirty="0" err="1">
                <a:ea typeface="+mn-lt"/>
                <a:cs typeface="+mn-lt"/>
              </a:rPr>
              <a:t>Sentiment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Classification</a:t>
            </a:r>
            <a:r>
              <a:rPr lang="pt-PT" sz="3000" dirty="0">
                <a:ea typeface="+mn-lt"/>
                <a:cs typeface="+mn-lt"/>
              </a:rPr>
              <a:t>)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texto, captura de ecrã, Tipo de letra, Website&#10;&#10;Descrição gerada automaticamente">
            <a:extLst>
              <a:ext uri="{FF2B5EF4-FFF2-40B4-BE49-F238E27FC236}">
                <a16:creationId xmlns:a16="http://schemas.microsoft.com/office/drawing/2014/main" id="{F8962ADB-21C0-C1DD-D420-B392836A2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55" y="2246999"/>
            <a:ext cx="11013991" cy="429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7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Transfer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Transfer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Learning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When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Feature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Space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Changes</a:t>
            </a:r>
            <a:r>
              <a:rPr lang="pt-PT" sz="3000" dirty="0">
                <a:ea typeface="+mn-lt"/>
                <a:cs typeface="+mn-lt"/>
              </a:rPr>
              <a:t> (e.g., </a:t>
            </a:r>
            <a:r>
              <a:rPr lang="pt-PT" sz="3000" dirty="0" err="1">
                <a:ea typeface="+mn-lt"/>
                <a:cs typeface="+mn-lt"/>
              </a:rPr>
              <a:t>Sentiment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Classification</a:t>
            </a:r>
            <a:r>
              <a:rPr lang="pt-PT" sz="3000" dirty="0">
                <a:ea typeface="+mn-lt"/>
                <a:cs typeface="+mn-lt"/>
              </a:rPr>
              <a:t> in </a:t>
            </a:r>
            <a:r>
              <a:rPr lang="pt-PT" sz="3000" dirty="0" err="1">
                <a:ea typeface="+mn-lt"/>
                <a:cs typeface="+mn-lt"/>
              </a:rPr>
              <a:t>Different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Language</a:t>
            </a:r>
            <a:r>
              <a:rPr lang="pt-PT" sz="3000" dirty="0">
                <a:ea typeface="+mn-lt"/>
                <a:cs typeface="+mn-lt"/>
              </a:rPr>
              <a:t>)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9" name="Imagem 8" descr="Uma imagem com texto, eletrónica, captura de ecrã, software&#10;&#10;Descrição gerada automaticamente">
            <a:extLst>
              <a:ext uri="{FF2B5EF4-FFF2-40B4-BE49-F238E27FC236}">
                <a16:creationId xmlns:a16="http://schemas.microsoft.com/office/drawing/2014/main" id="{73F94D5D-1C73-5BE0-917F-F3073DBF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11" y="2738519"/>
            <a:ext cx="6096000" cy="31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40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Transfer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Transfer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Learning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When</a:t>
            </a:r>
            <a:r>
              <a:rPr lang="pt-PT" sz="3000" dirty="0">
                <a:ea typeface="+mn-lt"/>
                <a:cs typeface="+mn-lt"/>
              </a:rPr>
              <a:t> Target </a:t>
            </a:r>
            <a:r>
              <a:rPr lang="pt-PT" sz="3000" dirty="0" err="1">
                <a:ea typeface="+mn-lt"/>
                <a:cs typeface="+mn-lt"/>
              </a:rPr>
              <a:t>Categories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Change</a:t>
            </a:r>
            <a:r>
              <a:rPr lang="pt-PT" sz="3000" dirty="0">
                <a:ea typeface="+mn-lt"/>
                <a:cs typeface="+mn-lt"/>
              </a:rPr>
              <a:t> (e.g., </a:t>
            </a:r>
            <a:r>
              <a:rPr lang="pt-PT" sz="3000" dirty="0" err="1">
                <a:ea typeface="+mn-lt"/>
                <a:cs typeface="+mn-lt"/>
              </a:rPr>
              <a:t>Items</a:t>
            </a:r>
            <a:r>
              <a:rPr lang="pt-PT" sz="3000" dirty="0">
                <a:ea typeface="+mn-lt"/>
                <a:cs typeface="+mn-lt"/>
              </a:rPr>
              <a:t> in </a:t>
            </a:r>
            <a:r>
              <a:rPr lang="pt-PT" sz="3000" dirty="0" err="1">
                <a:ea typeface="+mn-lt"/>
                <a:cs typeface="+mn-lt"/>
              </a:rPr>
              <a:t>Low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Income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Household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vs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ImageNet</a:t>
            </a:r>
            <a:r>
              <a:rPr lang="pt-PT" sz="3000" dirty="0">
                <a:ea typeface="+mn-lt"/>
                <a:cs typeface="+mn-lt"/>
              </a:rPr>
              <a:t>)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texto, mapa&#10;&#10;Descrição gerada automaticamente">
            <a:extLst>
              <a:ext uri="{FF2B5EF4-FFF2-40B4-BE49-F238E27FC236}">
                <a16:creationId xmlns:a16="http://schemas.microsoft.com/office/drawing/2014/main" id="{D2265151-4456-41FB-8FEB-DD38CCC08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3" y="2386013"/>
            <a:ext cx="118395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1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Multimodal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In general, </a:t>
            </a:r>
            <a:r>
              <a:rPr lang="pt-PT" sz="3000" dirty="0" err="1">
                <a:ea typeface="+mn-lt"/>
                <a:cs typeface="+mn-lt"/>
              </a:rPr>
              <a:t>learning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that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involves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multiple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modalities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This</a:t>
            </a:r>
            <a:r>
              <a:rPr lang="pt-PT" sz="3000" dirty="0">
                <a:ea typeface="+mn-lt"/>
                <a:cs typeface="+mn-lt"/>
              </a:rPr>
              <a:t> can </a:t>
            </a:r>
            <a:r>
              <a:rPr lang="pt-PT" sz="3000" dirty="0" err="1">
                <a:ea typeface="+mn-lt"/>
                <a:cs typeface="+mn-lt"/>
              </a:rPr>
              <a:t>manifest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itself</a:t>
            </a:r>
            <a:r>
              <a:rPr lang="pt-PT" sz="3000" dirty="0">
                <a:ea typeface="+mn-lt"/>
                <a:cs typeface="+mn-lt"/>
              </a:rPr>
              <a:t> in </a:t>
            </a:r>
            <a:r>
              <a:rPr lang="pt-PT" sz="3000" dirty="0" err="1">
                <a:ea typeface="+mn-lt"/>
                <a:cs typeface="+mn-lt"/>
              </a:rPr>
              <a:t>different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ways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Input </a:t>
            </a:r>
            <a:r>
              <a:rPr lang="pt-PT" sz="2600" dirty="0" err="1">
                <a:ea typeface="+mn-lt"/>
                <a:cs typeface="+mn-lt"/>
              </a:rPr>
              <a:t>is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one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modality</a:t>
            </a:r>
            <a:r>
              <a:rPr lang="pt-PT" sz="2600" dirty="0">
                <a:ea typeface="+mn-lt"/>
                <a:cs typeface="+mn-lt"/>
              </a:rPr>
              <a:t>, output </a:t>
            </a:r>
            <a:r>
              <a:rPr lang="pt-PT" sz="2600" dirty="0" err="1">
                <a:ea typeface="+mn-lt"/>
                <a:cs typeface="+mn-lt"/>
              </a:rPr>
              <a:t>is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another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Multiple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modalities</a:t>
            </a:r>
            <a:r>
              <a:rPr lang="pt-PT" sz="2600" dirty="0">
                <a:ea typeface="+mn-lt"/>
                <a:cs typeface="+mn-lt"/>
              </a:rPr>
              <a:t> are </a:t>
            </a:r>
            <a:r>
              <a:rPr lang="pt-PT" sz="2600" dirty="0" err="1">
                <a:ea typeface="+mn-lt"/>
                <a:cs typeface="+mn-lt"/>
              </a:rPr>
              <a:t>learned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jointly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One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modality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assists</a:t>
            </a:r>
            <a:r>
              <a:rPr lang="pt-PT" sz="2600" dirty="0">
                <a:ea typeface="+mn-lt"/>
                <a:cs typeface="+mn-lt"/>
              </a:rPr>
              <a:t> in </a:t>
            </a:r>
            <a:r>
              <a:rPr lang="pt-PT" sz="2600" dirty="0" err="1">
                <a:ea typeface="+mn-lt"/>
                <a:cs typeface="+mn-lt"/>
              </a:rPr>
              <a:t>the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learning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of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another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...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866611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Transfer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Approaches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12" name="Imagem 11" descr="Uma imagem com texto, diagrama, file, Esquema&#10;&#10;Descrição gerada automaticamente">
            <a:extLst>
              <a:ext uri="{FF2B5EF4-FFF2-40B4-BE49-F238E27FC236}">
                <a16:creationId xmlns:a16="http://schemas.microsoft.com/office/drawing/2014/main" id="{791E8E2B-2BAA-5E8D-5200-868A75343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1166813"/>
            <a:ext cx="86487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9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Transfer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Key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err="1">
                <a:ea typeface="+mn-lt"/>
                <a:cs typeface="+mn-lt"/>
              </a:rPr>
              <a:t>What</a:t>
            </a:r>
            <a:r>
              <a:rPr lang="pt-PT" sz="3000" b="1" dirty="0">
                <a:ea typeface="+mn-lt"/>
                <a:cs typeface="+mn-lt"/>
              </a:rPr>
              <a:t> to </a:t>
            </a:r>
            <a:r>
              <a:rPr lang="pt-PT" sz="3000" b="1" err="1">
                <a:ea typeface="+mn-lt"/>
                <a:cs typeface="+mn-lt"/>
              </a:rPr>
              <a:t>transfer</a:t>
            </a:r>
            <a:r>
              <a:rPr lang="pt-PT" sz="3000" b="1" dirty="0">
                <a:ea typeface="+mn-lt"/>
                <a:cs typeface="+mn-lt"/>
              </a:rPr>
              <a:t>?</a:t>
            </a:r>
            <a:r>
              <a:rPr lang="pt-PT" sz="3000" dirty="0">
                <a:ea typeface="+mn-lt"/>
                <a:cs typeface="+mn-lt"/>
              </a:rPr>
              <a:t> i.e., </a:t>
            </a:r>
            <a:r>
              <a:rPr lang="pt-PT" sz="3000" err="1">
                <a:ea typeface="+mn-lt"/>
                <a:cs typeface="+mn-lt"/>
              </a:rPr>
              <a:t>what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knowledge</a:t>
            </a:r>
            <a:r>
              <a:rPr lang="pt-PT" sz="3000" dirty="0">
                <a:ea typeface="+mn-lt"/>
                <a:cs typeface="+mn-lt"/>
              </a:rPr>
              <a:t> generalizes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b="1" err="1">
                <a:ea typeface="+mn-lt"/>
                <a:cs typeface="+mn-lt"/>
              </a:rPr>
              <a:t>How</a:t>
            </a:r>
            <a:r>
              <a:rPr lang="pt-PT" sz="3000" b="1" dirty="0">
                <a:ea typeface="+mn-lt"/>
                <a:cs typeface="+mn-lt"/>
              </a:rPr>
              <a:t> to </a:t>
            </a:r>
            <a:r>
              <a:rPr lang="pt-PT" sz="3000" b="1" err="1">
                <a:ea typeface="+mn-lt"/>
                <a:cs typeface="+mn-lt"/>
              </a:rPr>
              <a:t>transfer</a:t>
            </a:r>
            <a:r>
              <a:rPr lang="pt-PT" sz="3000" b="1" dirty="0">
                <a:ea typeface="+mn-lt"/>
                <a:cs typeface="+mn-lt"/>
              </a:rPr>
              <a:t>?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b="1" err="1">
                <a:ea typeface="+mn-lt"/>
                <a:cs typeface="+mn-lt"/>
              </a:rPr>
              <a:t>When</a:t>
            </a:r>
            <a:r>
              <a:rPr lang="pt-PT" sz="3000" b="1" dirty="0">
                <a:ea typeface="+mn-lt"/>
                <a:cs typeface="+mn-lt"/>
              </a:rPr>
              <a:t> to </a:t>
            </a:r>
            <a:r>
              <a:rPr lang="pt-PT" sz="3000" b="1" err="1">
                <a:ea typeface="+mn-lt"/>
                <a:cs typeface="+mn-lt"/>
              </a:rPr>
              <a:t>transfer</a:t>
            </a:r>
            <a:r>
              <a:rPr lang="pt-PT" sz="3000" b="1" dirty="0">
                <a:ea typeface="+mn-lt"/>
                <a:cs typeface="+mn-lt"/>
              </a:rPr>
              <a:t>?</a:t>
            </a:r>
            <a:r>
              <a:rPr lang="pt-PT" sz="3000" dirty="0">
                <a:ea typeface="+mn-lt"/>
                <a:cs typeface="+mn-lt"/>
              </a:rPr>
              <a:t> i.e., </a:t>
            </a:r>
            <a:r>
              <a:rPr lang="pt-PT" sz="3000" err="1">
                <a:ea typeface="+mn-lt"/>
                <a:cs typeface="+mn-lt"/>
              </a:rPr>
              <a:t>transferring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knowledge</a:t>
            </a:r>
            <a:r>
              <a:rPr lang="pt-PT" sz="3000" dirty="0">
                <a:ea typeface="+mn-lt"/>
                <a:cs typeface="+mn-lt"/>
              </a:rPr>
              <a:t> can </a:t>
            </a:r>
            <a:r>
              <a:rPr lang="pt-PT" sz="3000" err="1">
                <a:ea typeface="+mn-lt"/>
                <a:cs typeface="+mn-lt"/>
              </a:rPr>
              <a:t>harm</a:t>
            </a:r>
            <a:r>
              <a:rPr lang="pt-PT" sz="3000" dirty="0">
                <a:ea typeface="+mn-lt"/>
                <a:cs typeface="+mn-lt"/>
              </a:rPr>
              <a:t> performance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818170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Transfer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Self-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Supervised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Goal</a:t>
            </a:r>
            <a:r>
              <a:rPr lang="pt-PT" sz="3000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create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generalizable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features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texto, captura de ecrã, design&#10;&#10;Descrição gerada automaticamente">
            <a:extLst>
              <a:ext uri="{FF2B5EF4-FFF2-40B4-BE49-F238E27FC236}">
                <a16:creationId xmlns:a16="http://schemas.microsoft.com/office/drawing/2014/main" id="{27C2ADC3-6983-8296-0D61-32CB31CFA7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732" b="45"/>
          <a:stretch/>
        </p:blipFill>
        <p:spPr>
          <a:xfrm>
            <a:off x="414337" y="1905000"/>
            <a:ext cx="11534775" cy="456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31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Transfer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Self-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Supervised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How</a:t>
            </a:r>
            <a:r>
              <a:rPr lang="pt-PT" sz="3000" dirty="0">
                <a:ea typeface="+mn-lt"/>
                <a:cs typeface="+mn-lt"/>
              </a:rPr>
              <a:t> Do </a:t>
            </a:r>
            <a:r>
              <a:rPr lang="pt-PT" sz="3000" dirty="0" err="1">
                <a:ea typeface="+mn-lt"/>
                <a:cs typeface="+mn-lt"/>
              </a:rPr>
              <a:t>Humans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Learn</a:t>
            </a:r>
            <a:r>
              <a:rPr lang="pt-PT" sz="3000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vestuário, texto, pessoa, rapaz&#10;&#10;Descrição gerada automaticamente">
            <a:extLst>
              <a:ext uri="{FF2B5EF4-FFF2-40B4-BE49-F238E27FC236}">
                <a16:creationId xmlns:a16="http://schemas.microsoft.com/office/drawing/2014/main" id="{486D743D-A2CC-7BDD-C588-D772E071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138" y="1947863"/>
            <a:ext cx="84677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19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Self-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Learning</a:t>
            </a:r>
            <a:endParaRPr lang="pt-PT" sz="3600" b="1" dirty="0" err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Data </a:t>
            </a:r>
            <a:r>
              <a:rPr lang="pt-PT" sz="3000" dirty="0" err="1">
                <a:ea typeface="+mn-lt"/>
                <a:cs typeface="+mn-lt"/>
              </a:rPr>
              <a:t>Gives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Supervision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desporto, pessoa, Exercício físico, dançar&#10;&#10;Descrição gerada automaticamente">
            <a:extLst>
              <a:ext uri="{FF2B5EF4-FFF2-40B4-BE49-F238E27FC236}">
                <a16:creationId xmlns:a16="http://schemas.microsoft.com/office/drawing/2014/main" id="{E3C83EE6-D33A-0A42-821F-303D7CF93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8" y="1776412"/>
            <a:ext cx="117443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2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Autoencoders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Learn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copy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input to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output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file, círculo, diagrama, design&#10;&#10;Descrição gerada automaticamente">
            <a:extLst>
              <a:ext uri="{FF2B5EF4-FFF2-40B4-BE49-F238E27FC236}">
                <a16:creationId xmlns:a16="http://schemas.microsoft.com/office/drawing/2014/main" id="{98DABEC8-E4F6-8B22-E31B-160AF0994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713" y="2333625"/>
            <a:ext cx="52673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72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Autoencoders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Consists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two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parts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Encoder</a:t>
            </a:r>
            <a:r>
              <a:rPr lang="pt-PT" sz="2600" dirty="0">
                <a:ea typeface="+mn-lt"/>
                <a:cs typeface="+mn-lt"/>
              </a:rPr>
              <a:t>: </a:t>
            </a:r>
            <a:r>
              <a:rPr lang="pt-PT" sz="2600" dirty="0" err="1">
                <a:ea typeface="+mn-lt"/>
                <a:cs typeface="+mn-lt"/>
              </a:rPr>
              <a:t>compresses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the</a:t>
            </a:r>
            <a:r>
              <a:rPr lang="pt-PT" sz="2600" dirty="0">
                <a:ea typeface="+mn-lt"/>
                <a:cs typeface="+mn-lt"/>
              </a:rPr>
              <a:t> input to na </a:t>
            </a:r>
            <a:r>
              <a:rPr lang="pt-PT" sz="2600" dirty="0" err="1">
                <a:ea typeface="+mn-lt"/>
                <a:cs typeface="+mn-lt"/>
              </a:rPr>
              <a:t>internal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representation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Decoder</a:t>
            </a:r>
            <a:r>
              <a:rPr lang="pt-PT" sz="2600" dirty="0">
                <a:ea typeface="+mn-lt"/>
                <a:cs typeface="+mn-lt"/>
              </a:rPr>
              <a:t>: tries to </a:t>
            </a:r>
            <a:r>
              <a:rPr lang="pt-PT" sz="2600" dirty="0" err="1">
                <a:ea typeface="+mn-lt"/>
                <a:cs typeface="+mn-lt"/>
              </a:rPr>
              <a:t>reconstruct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the</a:t>
            </a:r>
            <a:r>
              <a:rPr lang="pt-PT" sz="2600" dirty="0">
                <a:ea typeface="+mn-lt"/>
                <a:cs typeface="+mn-lt"/>
              </a:rPr>
              <a:t> input </a:t>
            </a:r>
            <a:r>
              <a:rPr lang="pt-PT" sz="2600" dirty="0" err="1">
                <a:ea typeface="+mn-lt"/>
                <a:cs typeface="+mn-lt"/>
              </a:rPr>
              <a:t>from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the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internal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representation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texto, diagrama, mapa&#10;&#10;Descrição gerada automaticamente">
            <a:extLst>
              <a:ext uri="{FF2B5EF4-FFF2-40B4-BE49-F238E27FC236}">
                <a16:creationId xmlns:a16="http://schemas.microsoft.com/office/drawing/2014/main" id="{5B8A0393-D98B-F30F-B089-ABAAFE332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743" y="2902036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38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Image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Autoencoder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Architecture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Given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this</a:t>
            </a:r>
            <a:r>
              <a:rPr lang="pt-PT" sz="3000" dirty="0">
                <a:ea typeface="+mn-lt"/>
                <a:cs typeface="+mn-lt"/>
              </a:rPr>
              <a:t> input 620 x 426 </a:t>
            </a:r>
            <a:r>
              <a:rPr lang="pt-PT" sz="3000" dirty="0" err="1">
                <a:ea typeface="+mn-lt"/>
                <a:cs typeface="+mn-lt"/>
              </a:rPr>
              <a:t>image</a:t>
            </a:r>
            <a:r>
              <a:rPr lang="pt-PT" sz="3000" dirty="0">
                <a:ea typeface="+mn-lt"/>
                <a:cs typeface="+mn-lt"/>
              </a:rPr>
              <a:t> (264,120 pixels):</a:t>
            </a: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What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would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dirty="0" err="1">
                <a:ea typeface="+mn-lt"/>
                <a:cs typeface="+mn-lt"/>
              </a:rPr>
              <a:t>perfect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autoencoder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predict</a:t>
            </a:r>
            <a:r>
              <a:rPr lang="pt-PT" sz="3000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mamífero, Felidae, gato doméstico, pelo&#10;&#10;Descrição gerada automaticamente">
            <a:extLst>
              <a:ext uri="{FF2B5EF4-FFF2-40B4-BE49-F238E27FC236}">
                <a16:creationId xmlns:a16="http://schemas.microsoft.com/office/drawing/2014/main" id="{E6F206B0-644C-CAC1-705B-93BE6C869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3" y="1866900"/>
            <a:ext cx="3705225" cy="2514600"/>
          </a:xfrm>
          <a:prstGeom prst="rect">
            <a:avLst/>
          </a:prstGeom>
        </p:spPr>
      </p:pic>
      <p:pic>
        <p:nvPicPr>
          <p:cNvPr id="8" name="Imagem 7" descr="Uma imagem com file, círculo, diagrama, design&#10;&#10;Descrição gerada automaticamente">
            <a:extLst>
              <a:ext uri="{FF2B5EF4-FFF2-40B4-BE49-F238E27FC236}">
                <a16:creationId xmlns:a16="http://schemas.microsoft.com/office/drawing/2014/main" id="{14E9B993-33A9-2A95-02B3-C7830F677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038" y="1866900"/>
            <a:ext cx="3771900" cy="27813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6FCF22B-AB92-1DD7-2808-48AA2F06D857}"/>
              </a:ext>
            </a:extLst>
          </p:cNvPr>
          <p:cNvSpPr/>
          <p:nvPr/>
        </p:nvSpPr>
        <p:spPr>
          <a:xfrm>
            <a:off x="8124567" y="3130378"/>
            <a:ext cx="411891" cy="1451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746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Image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Autoencoder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Architecture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Given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this</a:t>
            </a:r>
            <a:r>
              <a:rPr lang="pt-PT" sz="3000" dirty="0">
                <a:ea typeface="+mn-lt"/>
                <a:cs typeface="+mn-lt"/>
              </a:rPr>
              <a:t> input 620 x 426 </a:t>
            </a:r>
            <a:r>
              <a:rPr lang="pt-PT" sz="3000" dirty="0" err="1">
                <a:ea typeface="+mn-lt"/>
                <a:cs typeface="+mn-lt"/>
              </a:rPr>
              <a:t>image</a:t>
            </a:r>
            <a:r>
              <a:rPr lang="pt-PT" sz="3000" dirty="0">
                <a:ea typeface="+mn-lt"/>
                <a:cs typeface="+mn-lt"/>
              </a:rPr>
              <a:t> (264,120 pixels):</a:t>
            </a: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What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would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dirty="0" err="1">
                <a:ea typeface="+mn-lt"/>
                <a:cs typeface="+mn-lt"/>
              </a:rPr>
              <a:t>perfect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autoencoder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predict</a:t>
            </a:r>
            <a:r>
              <a:rPr lang="pt-PT" sz="3000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itself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mamífero, Felidae, gato doméstico, pelo&#10;&#10;Descrição gerada automaticamente">
            <a:extLst>
              <a:ext uri="{FF2B5EF4-FFF2-40B4-BE49-F238E27FC236}">
                <a16:creationId xmlns:a16="http://schemas.microsoft.com/office/drawing/2014/main" id="{E6F206B0-644C-CAC1-705B-93BE6C869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3" y="1866900"/>
            <a:ext cx="3705225" cy="2514600"/>
          </a:xfrm>
          <a:prstGeom prst="rect">
            <a:avLst/>
          </a:prstGeom>
        </p:spPr>
      </p:pic>
      <p:pic>
        <p:nvPicPr>
          <p:cNvPr id="8" name="Imagem 7" descr="Uma imagem com file, círculo, diagrama, design&#10;&#10;Descrição gerada automaticamente">
            <a:extLst>
              <a:ext uri="{FF2B5EF4-FFF2-40B4-BE49-F238E27FC236}">
                <a16:creationId xmlns:a16="http://schemas.microsoft.com/office/drawing/2014/main" id="{14E9B993-33A9-2A95-02B3-C7830F677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038" y="1866900"/>
            <a:ext cx="3771900" cy="27813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6FCF22B-AB92-1DD7-2808-48AA2F06D857}"/>
              </a:ext>
            </a:extLst>
          </p:cNvPr>
          <p:cNvSpPr/>
          <p:nvPr/>
        </p:nvSpPr>
        <p:spPr>
          <a:xfrm>
            <a:off x="8124567" y="3130378"/>
            <a:ext cx="411891" cy="1451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1739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Image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Autoencoder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Architecture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Given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this</a:t>
            </a:r>
            <a:r>
              <a:rPr lang="pt-PT" sz="3000" dirty="0">
                <a:ea typeface="+mn-lt"/>
                <a:cs typeface="+mn-lt"/>
              </a:rPr>
              <a:t> input 620 x 426 </a:t>
            </a:r>
            <a:r>
              <a:rPr lang="pt-PT" sz="3000" dirty="0" err="1">
                <a:ea typeface="+mn-lt"/>
                <a:cs typeface="+mn-lt"/>
              </a:rPr>
              <a:t>image</a:t>
            </a:r>
            <a:r>
              <a:rPr lang="pt-PT" sz="3000" dirty="0">
                <a:ea typeface="+mn-lt"/>
                <a:cs typeface="+mn-lt"/>
              </a:rPr>
              <a:t> (264,120 pixels):</a:t>
            </a: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What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number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nodes are in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final </a:t>
            </a:r>
            <a:r>
              <a:rPr lang="pt-PT" sz="3000" dirty="0" err="1">
                <a:ea typeface="+mn-lt"/>
                <a:cs typeface="+mn-lt"/>
              </a:rPr>
              <a:t>layer</a:t>
            </a:r>
            <a:r>
              <a:rPr lang="pt-PT" sz="3000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mamífero, Felidae, gato doméstico, pelo&#10;&#10;Descrição gerada automaticamente">
            <a:extLst>
              <a:ext uri="{FF2B5EF4-FFF2-40B4-BE49-F238E27FC236}">
                <a16:creationId xmlns:a16="http://schemas.microsoft.com/office/drawing/2014/main" id="{E6F206B0-644C-CAC1-705B-93BE6C869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3" y="1866900"/>
            <a:ext cx="3705225" cy="2514600"/>
          </a:xfrm>
          <a:prstGeom prst="rect">
            <a:avLst/>
          </a:prstGeom>
        </p:spPr>
      </p:pic>
      <p:pic>
        <p:nvPicPr>
          <p:cNvPr id="8" name="Imagem 7" descr="Uma imagem com file, círculo, diagrama, design&#10;&#10;Descrição gerada automaticamente">
            <a:extLst>
              <a:ext uri="{FF2B5EF4-FFF2-40B4-BE49-F238E27FC236}">
                <a16:creationId xmlns:a16="http://schemas.microsoft.com/office/drawing/2014/main" id="{14E9B993-33A9-2A95-02B3-C7830F677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038" y="1866900"/>
            <a:ext cx="3771900" cy="27813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6FCF22B-AB92-1DD7-2808-48AA2F06D857}"/>
              </a:ext>
            </a:extLst>
          </p:cNvPr>
          <p:cNvSpPr/>
          <p:nvPr/>
        </p:nvSpPr>
        <p:spPr>
          <a:xfrm>
            <a:off x="8124567" y="3130378"/>
            <a:ext cx="411891" cy="1451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4017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Multimodal Data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Data </a:t>
            </a:r>
            <a:r>
              <a:rPr lang="pt-PT" sz="3000" dirty="0" err="1">
                <a:ea typeface="+mn-lt"/>
                <a:cs typeface="+mn-lt"/>
              </a:rPr>
              <a:t>is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usually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dirty="0" err="1">
                <a:ea typeface="+mn-lt"/>
                <a:cs typeface="+mn-lt"/>
              </a:rPr>
              <a:t>collection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modalities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8" name="Imagem 7" descr="Uma imagem com texto, captura de ecrã, Website, pessoa&#10;&#10;Descrição gerada automaticamente">
            <a:extLst>
              <a:ext uri="{FF2B5EF4-FFF2-40B4-BE49-F238E27FC236}">
                <a16:creationId xmlns:a16="http://schemas.microsoft.com/office/drawing/2014/main" id="{C1D3113B-A6C2-B364-3FAB-720C1620A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57" y="2074391"/>
            <a:ext cx="4726460" cy="3450625"/>
          </a:xfrm>
          <a:prstGeom prst="rect">
            <a:avLst/>
          </a:prstGeom>
        </p:spPr>
      </p:pic>
      <p:pic>
        <p:nvPicPr>
          <p:cNvPr id="9" name="Imagem 8" descr="Uma imagem com texto, símbolo, Tipo de letra, logótipo&#10;&#10;Descrição gerada automaticamente">
            <a:extLst>
              <a:ext uri="{FF2B5EF4-FFF2-40B4-BE49-F238E27FC236}">
                <a16:creationId xmlns:a16="http://schemas.microsoft.com/office/drawing/2014/main" id="{E21E9716-CA37-CFBF-6419-1062E7A95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744" y="2072203"/>
            <a:ext cx="3295136" cy="1714758"/>
          </a:xfrm>
          <a:prstGeom prst="rect">
            <a:avLst/>
          </a:prstGeom>
        </p:spPr>
      </p:pic>
      <p:pic>
        <p:nvPicPr>
          <p:cNvPr id="11" name="Imagem 10" descr="Uma imagem com texto, captura de ecrã, Website, Página web&#10;&#10;Descrição gerada automaticamente">
            <a:extLst>
              <a:ext uri="{FF2B5EF4-FFF2-40B4-BE49-F238E27FC236}">
                <a16:creationId xmlns:a16="http://schemas.microsoft.com/office/drawing/2014/main" id="{D6C08F86-3755-B1A1-35F4-FA9D77252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547" y="4515236"/>
            <a:ext cx="6662609" cy="171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16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Image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Autoencoder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Architecture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Given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this</a:t>
            </a:r>
            <a:r>
              <a:rPr lang="pt-PT" sz="3000" dirty="0">
                <a:ea typeface="+mn-lt"/>
                <a:cs typeface="+mn-lt"/>
              </a:rPr>
              <a:t> input 620 x 426 </a:t>
            </a:r>
            <a:r>
              <a:rPr lang="pt-PT" sz="3000" dirty="0" err="1">
                <a:ea typeface="+mn-lt"/>
                <a:cs typeface="+mn-lt"/>
              </a:rPr>
              <a:t>image</a:t>
            </a:r>
            <a:r>
              <a:rPr lang="pt-PT" sz="3000" dirty="0">
                <a:ea typeface="+mn-lt"/>
                <a:cs typeface="+mn-lt"/>
              </a:rPr>
              <a:t> (264,120 pixels):</a:t>
            </a: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What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number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nodes are in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final </a:t>
            </a:r>
            <a:r>
              <a:rPr lang="pt-PT" sz="3000" dirty="0" err="1">
                <a:ea typeface="+mn-lt"/>
                <a:cs typeface="+mn-lt"/>
              </a:rPr>
              <a:t>layer</a:t>
            </a:r>
            <a:r>
              <a:rPr lang="pt-PT" sz="3000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264,120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mamífero, Felidae, gato doméstico, pelo&#10;&#10;Descrição gerada automaticamente">
            <a:extLst>
              <a:ext uri="{FF2B5EF4-FFF2-40B4-BE49-F238E27FC236}">
                <a16:creationId xmlns:a16="http://schemas.microsoft.com/office/drawing/2014/main" id="{E6F206B0-644C-CAC1-705B-93BE6C869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3" y="1866900"/>
            <a:ext cx="3705225" cy="2514600"/>
          </a:xfrm>
          <a:prstGeom prst="rect">
            <a:avLst/>
          </a:prstGeom>
        </p:spPr>
      </p:pic>
      <p:pic>
        <p:nvPicPr>
          <p:cNvPr id="8" name="Imagem 7" descr="Uma imagem com file, círculo, diagrama, design&#10;&#10;Descrição gerada automaticamente">
            <a:extLst>
              <a:ext uri="{FF2B5EF4-FFF2-40B4-BE49-F238E27FC236}">
                <a16:creationId xmlns:a16="http://schemas.microsoft.com/office/drawing/2014/main" id="{14E9B993-33A9-2A95-02B3-C7830F677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038" y="1866900"/>
            <a:ext cx="3771900" cy="27813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6FCF22B-AB92-1DD7-2808-48AA2F06D857}"/>
              </a:ext>
            </a:extLst>
          </p:cNvPr>
          <p:cNvSpPr/>
          <p:nvPr/>
        </p:nvSpPr>
        <p:spPr>
          <a:xfrm>
            <a:off x="8124567" y="3130378"/>
            <a:ext cx="411891" cy="1451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7972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Generative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Adversarial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Networks (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)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9" name="Marcador de Posição de Conteúdo 8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333439FB-2A0B-FB16-8D41-99A4A1D93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6717" y="1597025"/>
            <a:ext cx="8808016" cy="4351338"/>
          </a:xfrm>
        </p:spPr>
      </p:pic>
    </p:spTree>
    <p:extLst>
      <p:ext uri="{BB962C8B-B14F-4D97-AF65-F5344CB8AC3E}">
        <p14:creationId xmlns:p14="http://schemas.microsoft.com/office/powerpoint/2010/main" val="630632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GAN Training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9" name="Marcador de Posição de Conteúdo 8" descr="Uma imagem com texto, captura de ecrã, diagrama, ecrã&#10;&#10;Descrição gerada automaticamente">
            <a:extLst>
              <a:ext uri="{FF2B5EF4-FFF2-40B4-BE49-F238E27FC236}">
                <a16:creationId xmlns:a16="http://schemas.microsoft.com/office/drawing/2014/main" id="{F95F6376-EE59-17BD-8E6C-17FAA34A2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2437" y="1520825"/>
            <a:ext cx="9367126" cy="4351338"/>
          </a:xfrm>
        </p:spPr>
      </p:pic>
    </p:spTree>
    <p:extLst>
      <p:ext uri="{BB962C8B-B14F-4D97-AF65-F5344CB8AC3E}">
        <p14:creationId xmlns:p14="http://schemas.microsoft.com/office/powerpoint/2010/main" val="994216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Multi-Task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diagrama, captura de ecrã, texto, Esquema&#10;&#10;Descrição gerada automaticamente">
            <a:extLst>
              <a:ext uri="{FF2B5EF4-FFF2-40B4-BE49-F238E27FC236}">
                <a16:creationId xmlns:a16="http://schemas.microsoft.com/office/drawing/2014/main" id="{693E693B-5666-4FB4-F748-2C6C42FF7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27" y="1623353"/>
            <a:ext cx="9420225" cy="425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68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Multi-Task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General </a:t>
            </a:r>
            <a:r>
              <a:rPr lang="pt-PT" sz="3000" dirty="0" err="1">
                <a:ea typeface="+mn-lt"/>
                <a:cs typeface="+mn-lt"/>
              </a:rPr>
              <a:t>Benefits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from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Parameter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Sharing</a:t>
            </a:r>
            <a:r>
              <a:rPr lang="pt-PT" sz="3000" dirty="0">
                <a:ea typeface="+mn-lt"/>
                <a:cs typeface="+mn-lt"/>
              </a:rPr>
              <a:t>?</a:t>
            </a:r>
          </a:p>
          <a:p>
            <a:endParaRPr lang="pt-PT" sz="30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Data </a:t>
            </a:r>
            <a:r>
              <a:rPr lang="pt-PT" sz="2600" dirty="0" err="1">
                <a:ea typeface="+mn-lt"/>
                <a:cs typeface="+mn-lt"/>
              </a:rPr>
              <a:t>augmentation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Enables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features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found</a:t>
            </a:r>
            <a:r>
              <a:rPr lang="pt-PT" sz="2600" dirty="0">
                <a:ea typeface="+mn-lt"/>
                <a:cs typeface="+mn-lt"/>
              </a:rPr>
              <a:t> for </a:t>
            </a:r>
            <a:r>
              <a:rPr lang="pt-PT" sz="2600" dirty="0" err="1">
                <a:ea typeface="+mn-lt"/>
                <a:cs typeface="+mn-lt"/>
              </a:rPr>
              <a:t>one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task</a:t>
            </a:r>
            <a:r>
              <a:rPr lang="pt-PT" sz="2600" dirty="0">
                <a:ea typeface="+mn-lt"/>
                <a:cs typeface="+mn-lt"/>
              </a:rPr>
              <a:t> to </a:t>
            </a:r>
            <a:r>
              <a:rPr lang="pt-PT" sz="2600" dirty="0" err="1">
                <a:ea typeface="+mn-lt"/>
                <a:cs typeface="+mn-lt"/>
              </a:rPr>
              <a:t>be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available</a:t>
            </a:r>
            <a:r>
              <a:rPr lang="pt-PT" sz="2600" dirty="0">
                <a:ea typeface="+mn-lt"/>
                <a:cs typeface="+mn-lt"/>
              </a:rPr>
              <a:t> for </a:t>
            </a:r>
            <a:r>
              <a:rPr lang="pt-PT" sz="2600" dirty="0" err="1">
                <a:ea typeface="+mn-lt"/>
                <a:cs typeface="+mn-lt"/>
              </a:rPr>
              <a:t>another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Emphasizes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generalizable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features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that</a:t>
            </a:r>
            <a:r>
              <a:rPr lang="pt-PT" sz="2600" dirty="0">
                <a:ea typeface="+mn-lt"/>
                <a:cs typeface="+mn-lt"/>
              </a:rPr>
              <a:t> are </a:t>
            </a:r>
            <a:r>
              <a:rPr lang="pt-PT" sz="2600" dirty="0" err="1">
                <a:ea typeface="+mn-lt"/>
                <a:cs typeface="+mn-lt"/>
              </a:rPr>
              <a:t>common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across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tasks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254762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Zero/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-Shot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Problem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Set-up</a:t>
            </a:r>
            <a:r>
              <a:rPr lang="pt-PT" sz="3000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Learn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from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Few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Examples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texto, captura de ecrã, file, diagrama&#10;&#10;Descrição gerada automaticamente">
            <a:extLst>
              <a:ext uri="{FF2B5EF4-FFF2-40B4-BE49-F238E27FC236}">
                <a16:creationId xmlns:a16="http://schemas.microsoft.com/office/drawing/2014/main" id="{3D327B33-9229-C43D-C877-13044F1D9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8" y="1833563"/>
            <a:ext cx="84296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22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Zero/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-Shot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sz="3600" b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Intuition</a:t>
            </a:r>
            <a:r>
              <a:rPr lang="pt-PT" sz="3000" dirty="0">
                <a:ea typeface="+mn-lt"/>
                <a:cs typeface="+mn-lt"/>
              </a:rPr>
              <a:t>: Generalize </a:t>
            </a:r>
            <a:r>
              <a:rPr lang="pt-PT" sz="3000" dirty="0" err="1">
                <a:ea typeface="+mn-lt"/>
                <a:cs typeface="+mn-lt"/>
              </a:rPr>
              <a:t>Current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Knowledge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Quickly</a:t>
            </a:r>
            <a:r>
              <a:rPr lang="pt-PT" sz="3000" dirty="0">
                <a:ea typeface="+mn-lt"/>
                <a:cs typeface="+mn-lt"/>
              </a:rPr>
              <a:t> Generalize to New </a:t>
            </a:r>
            <a:r>
              <a:rPr lang="pt-PT" sz="3000" dirty="0" err="1">
                <a:ea typeface="+mn-lt"/>
                <a:cs typeface="+mn-lt"/>
              </a:rPr>
              <a:t>Categories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cavalo, mamífero, ilustração&#10;&#10;Descrição gerada automaticamente">
            <a:extLst>
              <a:ext uri="{FF2B5EF4-FFF2-40B4-BE49-F238E27FC236}">
                <a16:creationId xmlns:a16="http://schemas.microsoft.com/office/drawing/2014/main" id="{ECF72E13-C456-DE9E-AC3B-965AAD3E1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3" y="2238375"/>
            <a:ext cx="102393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492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m cavalo, mamífero, ilustração, silhueta&#10;&#10;Descrição gerada automaticamente">
            <a:extLst>
              <a:ext uri="{FF2B5EF4-FFF2-40B4-BE49-F238E27FC236}">
                <a16:creationId xmlns:a16="http://schemas.microsoft.com/office/drawing/2014/main" id="{0FAA00C0-1B08-F072-BAD5-0F945411B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3" y="1905000"/>
            <a:ext cx="11163300" cy="46482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Zero/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-Shot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sz="3600" b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Intuition</a:t>
            </a:r>
            <a:r>
              <a:rPr lang="pt-PT" sz="3000" dirty="0">
                <a:ea typeface="+mn-lt"/>
                <a:cs typeface="+mn-lt"/>
              </a:rPr>
              <a:t>: Generalize </a:t>
            </a:r>
            <a:r>
              <a:rPr lang="pt-PT" sz="3000" dirty="0" err="1">
                <a:ea typeface="+mn-lt"/>
                <a:cs typeface="+mn-lt"/>
              </a:rPr>
              <a:t>Current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Knowledge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Quickly</a:t>
            </a:r>
            <a:r>
              <a:rPr lang="pt-PT" sz="3000" dirty="0">
                <a:ea typeface="+mn-lt"/>
                <a:cs typeface="+mn-lt"/>
              </a:rPr>
              <a:t> Generalize to New </a:t>
            </a:r>
            <a:r>
              <a:rPr lang="pt-PT" sz="3000" dirty="0" err="1">
                <a:ea typeface="+mn-lt"/>
                <a:cs typeface="+mn-lt"/>
              </a:rPr>
              <a:t>Categories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5222172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mamífero, zebra, relva, ar livre&#10;&#10;Descrição gerada automaticamente">
            <a:extLst>
              <a:ext uri="{FF2B5EF4-FFF2-40B4-BE49-F238E27FC236}">
                <a16:creationId xmlns:a16="http://schemas.microsoft.com/office/drawing/2014/main" id="{E71A3833-6B59-155C-67B2-06F31742F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1657350"/>
            <a:ext cx="11763375" cy="48958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Zero/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-Shot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sz="3600" b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Intuition</a:t>
            </a:r>
            <a:r>
              <a:rPr lang="pt-PT" sz="3000" dirty="0">
                <a:ea typeface="+mn-lt"/>
                <a:cs typeface="+mn-lt"/>
              </a:rPr>
              <a:t>: Generalize </a:t>
            </a:r>
            <a:r>
              <a:rPr lang="pt-PT" sz="3000" dirty="0" err="1">
                <a:ea typeface="+mn-lt"/>
                <a:cs typeface="+mn-lt"/>
              </a:rPr>
              <a:t>Current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Knowledge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Quickly</a:t>
            </a:r>
            <a:r>
              <a:rPr lang="pt-PT" sz="3000" dirty="0">
                <a:ea typeface="+mn-lt"/>
                <a:cs typeface="+mn-lt"/>
              </a:rPr>
              <a:t> Generalize to New </a:t>
            </a:r>
            <a:r>
              <a:rPr lang="pt-PT" sz="3000" dirty="0" err="1">
                <a:ea typeface="+mn-lt"/>
                <a:cs typeface="+mn-lt"/>
              </a:rPr>
              <a:t>Categories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4749752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Zero/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-Shot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sz="3600" b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Key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Idea</a:t>
            </a:r>
            <a:r>
              <a:rPr lang="pt-PT" sz="3000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Learn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from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Auxiliary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Labels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How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Perform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dirty="0" err="1">
                <a:ea typeface="+mn-lt"/>
                <a:cs typeface="+mn-lt"/>
              </a:rPr>
              <a:t>Different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Task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Zero/</a:t>
            </a:r>
            <a:r>
              <a:rPr lang="pt-PT" sz="3000" dirty="0" err="1">
                <a:ea typeface="+mn-lt"/>
                <a:cs typeface="+mn-lt"/>
              </a:rPr>
              <a:t>Few</a:t>
            </a:r>
            <a:r>
              <a:rPr lang="pt-PT" sz="3000" dirty="0">
                <a:ea typeface="+mn-lt"/>
                <a:cs typeface="+mn-lt"/>
              </a:rPr>
              <a:t> Training </a:t>
            </a:r>
            <a:r>
              <a:rPr lang="pt-PT" sz="3000" dirty="0" err="1">
                <a:ea typeface="+mn-lt"/>
                <a:cs typeface="+mn-lt"/>
              </a:rPr>
              <a:t>Examples</a:t>
            </a:r>
            <a:endParaRPr lang="pt-PT" sz="30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texto, captura de ecrã, diagrama&#10;&#10;Descrição gerada automaticamente">
            <a:extLst>
              <a:ext uri="{FF2B5EF4-FFF2-40B4-BE49-F238E27FC236}">
                <a16:creationId xmlns:a16="http://schemas.microsoft.com/office/drawing/2014/main" id="{ADDA62C2-6C19-AA2E-0271-1092B98B3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238375"/>
            <a:ext cx="9296400" cy="42386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64F1831-E711-662A-AF65-16932F23A413}"/>
              </a:ext>
            </a:extLst>
          </p:cNvPr>
          <p:cNvSpPr/>
          <p:nvPr/>
        </p:nvSpPr>
        <p:spPr>
          <a:xfrm>
            <a:off x="5848864" y="6188675"/>
            <a:ext cx="4994189" cy="319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4063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Multimodal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Hard?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Different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representations</a:t>
            </a:r>
          </a:p>
          <a:p>
            <a:pPr lvl="1"/>
            <a:r>
              <a:rPr lang="pt-PT" sz="2600" dirty="0" err="1">
                <a:ea typeface="+mn-lt"/>
                <a:cs typeface="+mn-lt"/>
              </a:rPr>
              <a:t>Learning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how</a:t>
            </a:r>
            <a:r>
              <a:rPr lang="pt-PT" sz="2600" dirty="0">
                <a:ea typeface="+mn-lt"/>
                <a:cs typeface="+mn-lt"/>
              </a:rPr>
              <a:t> to </a:t>
            </a:r>
            <a:r>
              <a:rPr lang="pt-PT" sz="2600" dirty="0" err="1">
                <a:ea typeface="+mn-lt"/>
                <a:cs typeface="+mn-lt"/>
              </a:rPr>
              <a:t>represent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summarize</a:t>
            </a:r>
            <a:r>
              <a:rPr lang="pt-PT" sz="2600" dirty="0">
                <a:ea typeface="+mn-lt"/>
                <a:cs typeface="+mn-lt"/>
              </a:rPr>
              <a:t> multimodal data in </a:t>
            </a:r>
            <a:r>
              <a:rPr lang="pt-PT" sz="2600" dirty="0" err="1">
                <a:ea typeface="+mn-lt"/>
                <a:cs typeface="+mn-lt"/>
              </a:rPr>
              <a:t>away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that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exploits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the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complementarity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redundancy</a:t>
            </a:r>
            <a:r>
              <a:rPr lang="pt-PT" sz="2600" dirty="0">
                <a:ea typeface="+mn-lt"/>
                <a:cs typeface="+mn-lt"/>
              </a:rPr>
              <a:t>. </a:t>
            </a:r>
            <a:endParaRPr lang="pt-PT" sz="2600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9" name="Imagem 8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2D1905FD-15E5-DD49-BC3A-DF7690597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77" y="3088159"/>
            <a:ext cx="4248150" cy="2514600"/>
          </a:xfrm>
          <a:prstGeom prst="rect">
            <a:avLst/>
          </a:prstGeom>
        </p:spPr>
      </p:pic>
      <p:pic>
        <p:nvPicPr>
          <p:cNvPr id="11" name="Imagem 10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2F755904-5E29-7290-6395-C5A4CAA25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398" y="2745903"/>
            <a:ext cx="4427581" cy="34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Zero/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-Shot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sz="3600" b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Contrastive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Language-Image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Pretraining</a:t>
            </a:r>
            <a:r>
              <a:rPr lang="pt-PT" sz="3000" dirty="0">
                <a:ea typeface="+mn-lt"/>
                <a:cs typeface="+mn-lt"/>
              </a:rPr>
              <a:t> (CLIP)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64F1831-E711-662A-AF65-16932F23A413}"/>
              </a:ext>
            </a:extLst>
          </p:cNvPr>
          <p:cNvSpPr/>
          <p:nvPr/>
        </p:nvSpPr>
        <p:spPr>
          <a:xfrm>
            <a:off x="5848864" y="6188675"/>
            <a:ext cx="4994189" cy="319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 descr="Uma imagem com texto, captura de ecrã, diagrama, design&#10;&#10;Descrição gerada automaticamente">
            <a:extLst>
              <a:ext uri="{FF2B5EF4-FFF2-40B4-BE49-F238E27FC236}">
                <a16:creationId xmlns:a16="http://schemas.microsoft.com/office/drawing/2014/main" id="{76ED0C2C-E992-9AB3-D2B2-5101DD69F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144" y="1928297"/>
            <a:ext cx="5887737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15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55E7AE39-063A-E15A-88E0-7F9BF1636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5425"/>
            <a:ext cx="10515600" cy="1325563"/>
          </a:xfrm>
        </p:spPr>
        <p:txBody>
          <a:bodyPr/>
          <a:lstStyle/>
          <a:p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22AFD88-206F-AF2C-A96C-CCD432B8CE23}"/>
              </a:ext>
            </a:extLst>
          </p:cNvPr>
          <p:cNvSpPr/>
          <p:nvPr/>
        </p:nvSpPr>
        <p:spPr>
          <a:xfrm>
            <a:off x="-3629" y="1359808"/>
            <a:ext cx="12193361" cy="4147003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5900" b="1" dirty="0" err="1">
                <a:solidFill>
                  <a:schemeClr val="bg1"/>
                </a:solidFill>
                <a:latin typeface="Cambria"/>
                <a:ea typeface="Cambria"/>
              </a:rPr>
              <a:t>Efficient</a:t>
            </a:r>
            <a:r>
              <a:rPr lang="pt-PT" sz="5900" b="1" dirty="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pt-PT" sz="5900" b="1" dirty="0" err="1">
                <a:solidFill>
                  <a:schemeClr val="bg1"/>
                </a:solidFill>
                <a:latin typeface="Cambria"/>
                <a:ea typeface="Cambria"/>
              </a:rPr>
              <a:t>Learning</a:t>
            </a:r>
            <a:endParaRPr lang="pt-PT" sz="5900" b="1" dirty="0">
              <a:solidFill>
                <a:schemeClr val="bg1"/>
              </a:solidFill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837403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Efficient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How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teach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machines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so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learn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faster</a:t>
            </a:r>
            <a:r>
              <a:rPr lang="pt-PT" sz="3000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texto, diagrama, mapa, Tipo de letra&#10;&#10;Descrição gerada automaticamente">
            <a:extLst>
              <a:ext uri="{FF2B5EF4-FFF2-40B4-BE49-F238E27FC236}">
                <a16:creationId xmlns:a16="http://schemas.microsoft.com/office/drawing/2014/main" id="{95EDB41F-5311-630A-6020-69447FF77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989" y="2141580"/>
            <a:ext cx="9667618" cy="406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659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Efficient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Intuition</a:t>
            </a:r>
            <a:r>
              <a:rPr lang="pt-PT" sz="3000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How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Teach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dirty="0" err="1">
                <a:ea typeface="+mn-lt"/>
                <a:cs typeface="+mn-lt"/>
              </a:rPr>
              <a:t>Child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Read</a:t>
            </a:r>
            <a:r>
              <a:rPr lang="pt-PT" sz="3000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texto, livro, Publicação, estante&#10;&#10;Descrição gerada automaticamente">
            <a:extLst>
              <a:ext uri="{FF2B5EF4-FFF2-40B4-BE49-F238E27FC236}">
                <a16:creationId xmlns:a16="http://schemas.microsoft.com/office/drawing/2014/main" id="{205B2C45-AFE5-1C95-1CB3-5A97C167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79" y="1885564"/>
            <a:ext cx="10577642" cy="466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90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m texto, captura de ecrã, diagrama, Paralelo&#10;&#10;Descrição gerada automaticamente">
            <a:extLst>
              <a:ext uri="{FF2B5EF4-FFF2-40B4-BE49-F238E27FC236}">
                <a16:creationId xmlns:a16="http://schemas.microsoft.com/office/drawing/2014/main" id="{3A4BA006-4E92-8A42-1B24-2DEE7863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31" y="1717202"/>
            <a:ext cx="10317635" cy="476224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Efficient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Curriculum </a:t>
            </a:r>
            <a:r>
              <a:rPr lang="pt-PT" sz="3000" dirty="0" err="1">
                <a:ea typeface="+mn-lt"/>
                <a:cs typeface="+mn-lt"/>
              </a:rPr>
              <a:t>Learning</a:t>
            </a:r>
            <a:endParaRPr lang="pt-PT" sz="3000">
              <a:ea typeface="+mn-lt"/>
              <a:cs typeface="+mn-lt"/>
            </a:endParaRPr>
          </a:p>
          <a:p>
            <a:pPr marL="0" indent="0">
              <a:buNone/>
            </a:pPr>
            <a:endParaRPr lang="pt-PT" sz="30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7966373-C1E1-7605-C719-B00DEEA1ED9B}"/>
              </a:ext>
            </a:extLst>
          </p:cNvPr>
          <p:cNvSpPr/>
          <p:nvPr/>
        </p:nvSpPr>
        <p:spPr>
          <a:xfrm>
            <a:off x="8237838" y="6446107"/>
            <a:ext cx="3130378" cy="72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07886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Efficient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Curriculum </a:t>
            </a:r>
            <a:r>
              <a:rPr lang="pt-PT" sz="3000" dirty="0" err="1">
                <a:ea typeface="+mn-lt"/>
                <a:cs typeface="+mn-lt"/>
              </a:rPr>
              <a:t>Learning</a:t>
            </a:r>
            <a:r>
              <a:rPr lang="pt-PT" sz="3000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Next</a:t>
            </a:r>
            <a:r>
              <a:rPr lang="pt-PT" sz="3000" dirty="0">
                <a:ea typeface="+mn-lt"/>
                <a:cs typeface="+mn-lt"/>
              </a:rPr>
              <a:t> Word </a:t>
            </a:r>
            <a:r>
              <a:rPr lang="pt-PT" sz="3000" dirty="0" err="1">
                <a:ea typeface="+mn-lt"/>
                <a:cs typeface="+mn-lt"/>
              </a:rPr>
              <a:t>Prediction</a:t>
            </a:r>
          </a:p>
          <a:p>
            <a:pPr marL="0" indent="0">
              <a:buNone/>
            </a:pPr>
            <a:endParaRPr lang="pt-PT" sz="30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7966373-C1E1-7605-C719-B00DEEA1ED9B}"/>
              </a:ext>
            </a:extLst>
          </p:cNvPr>
          <p:cNvSpPr/>
          <p:nvPr/>
        </p:nvSpPr>
        <p:spPr>
          <a:xfrm>
            <a:off x="8237838" y="6446107"/>
            <a:ext cx="3130378" cy="72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Imagem 4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FAB79252-EBA0-1AEA-56C7-DB7082C92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971" y="1815542"/>
            <a:ext cx="6376086" cy="47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647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dirty="0" err="1">
                <a:solidFill>
                  <a:srgbClr val="092953"/>
                </a:solidFill>
                <a:ea typeface="+mj-lt"/>
                <a:cs typeface="+mj-lt"/>
              </a:rPr>
              <a:t>Efficient</a:t>
            </a:r>
            <a:r>
              <a:rPr lang="pt-PT" sz="3600" dirty="0">
                <a:solidFill>
                  <a:srgbClr val="092953"/>
                </a:solidFill>
                <a:ea typeface="+mj-lt"/>
                <a:cs typeface="+mj-lt"/>
              </a:rPr>
              <a:t> </a:t>
            </a:r>
            <a:r>
              <a:rPr lang="pt-PT" sz="3600" dirty="0" err="1">
                <a:solidFill>
                  <a:srgbClr val="092953"/>
                </a:solidFill>
                <a:ea typeface="+mj-lt"/>
                <a:cs typeface="+mj-lt"/>
              </a:rPr>
              <a:t>Learning</a:t>
            </a:r>
            <a:endParaRPr lang="pt-PT" dirty="0" err="1">
              <a:ea typeface="+mj-lt"/>
              <a:cs typeface="+mj-lt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Active </a:t>
            </a:r>
            <a:r>
              <a:rPr lang="pt-PT" sz="3000" dirty="0" err="1">
                <a:ea typeface="+mn-lt"/>
                <a:cs typeface="+mn-lt"/>
              </a:rPr>
              <a:t>Learning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Actively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select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the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examples</a:t>
            </a:r>
            <a:r>
              <a:rPr lang="pt-PT" sz="2600" dirty="0">
                <a:ea typeface="+mn-lt"/>
                <a:cs typeface="+mn-lt"/>
              </a:rPr>
              <a:t> to </a:t>
            </a:r>
            <a:r>
              <a:rPr lang="pt-PT" sz="2600" err="1">
                <a:ea typeface="+mn-lt"/>
                <a:cs typeface="+mn-lt"/>
              </a:rPr>
              <a:t>label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that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would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most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effective</a:t>
            </a:r>
            <a:r>
              <a:rPr lang="pt-PT" sz="2600" dirty="0">
                <a:ea typeface="+mn-lt"/>
                <a:cs typeface="+mn-lt"/>
              </a:rPr>
              <a:t> for </a:t>
            </a:r>
            <a:r>
              <a:rPr lang="pt-PT" sz="2600" err="1">
                <a:ea typeface="+mn-lt"/>
                <a:cs typeface="+mn-lt"/>
              </a:rPr>
              <a:t>learning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rather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than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labelling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all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available</a:t>
            </a:r>
            <a:r>
              <a:rPr lang="pt-PT" sz="2600" dirty="0">
                <a:ea typeface="+mn-lt"/>
                <a:cs typeface="+mn-lt"/>
              </a:rPr>
              <a:t> data.</a:t>
            </a:r>
          </a:p>
          <a:p>
            <a:r>
              <a:rPr lang="pt-PT" sz="3000" dirty="0" err="1">
                <a:ea typeface="+mn-lt"/>
                <a:cs typeface="+mn-lt"/>
              </a:rPr>
              <a:t>Types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Active </a:t>
            </a:r>
            <a:r>
              <a:rPr lang="pt-PT" sz="3000" dirty="0" err="1">
                <a:ea typeface="+mn-lt"/>
                <a:cs typeface="+mn-lt"/>
              </a:rPr>
              <a:t>Learning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8" name="Imagem 7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55852A52-5B9B-4C6E-D75E-BF251E6E6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243" y="3158312"/>
            <a:ext cx="8227540" cy="340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51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55E7AE39-063A-E15A-88E0-7F9BF1636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5425"/>
            <a:ext cx="10515600" cy="1325563"/>
          </a:xfrm>
        </p:spPr>
        <p:txBody>
          <a:bodyPr/>
          <a:lstStyle/>
          <a:p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22AFD88-206F-AF2C-A96C-CCD432B8CE23}"/>
              </a:ext>
            </a:extLst>
          </p:cNvPr>
          <p:cNvSpPr/>
          <p:nvPr/>
        </p:nvSpPr>
        <p:spPr>
          <a:xfrm>
            <a:off x="-3629" y="1359808"/>
            <a:ext cx="12193361" cy="4147003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5900" b="1" dirty="0" err="1">
                <a:solidFill>
                  <a:schemeClr val="bg1"/>
                </a:solidFill>
                <a:latin typeface="Cambria"/>
                <a:ea typeface="Cambria"/>
              </a:rPr>
              <a:t>Reinforcement</a:t>
            </a:r>
            <a:r>
              <a:rPr lang="pt-PT" sz="5900" b="1" dirty="0">
                <a:solidFill>
                  <a:schemeClr val="bg1"/>
                </a:solidFill>
                <a:latin typeface="Cambria"/>
                <a:ea typeface="Cambria"/>
              </a:rPr>
              <a:t> </a:t>
            </a:r>
            <a:r>
              <a:rPr lang="pt-PT" sz="5900" b="1" dirty="0" err="1">
                <a:solidFill>
                  <a:schemeClr val="bg1"/>
                </a:solidFill>
                <a:latin typeface="Cambria"/>
                <a:ea typeface="Cambria"/>
              </a:rPr>
              <a:t>Learning</a:t>
            </a:r>
            <a:endParaRPr lang="pt-PT" sz="5900" b="1" dirty="0">
              <a:solidFill>
                <a:schemeClr val="bg1"/>
              </a:solidFill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843220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Reinforcement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Agent</a:t>
            </a:r>
            <a:r>
              <a:rPr lang="pt-PT" sz="3000" dirty="0">
                <a:ea typeface="+mn-lt"/>
                <a:cs typeface="+mn-lt"/>
              </a:rPr>
              <a:t> takes </a:t>
            </a:r>
            <a:r>
              <a:rPr lang="pt-PT" sz="3000" dirty="0" err="1">
                <a:ea typeface="+mn-lt"/>
                <a:cs typeface="+mn-lt"/>
              </a:rPr>
              <a:t>actions</a:t>
            </a:r>
            <a:r>
              <a:rPr lang="pt-PT" sz="3000" dirty="0">
                <a:ea typeface="+mn-lt"/>
                <a:cs typeface="+mn-lt"/>
              </a:rPr>
              <a:t> in na </a:t>
            </a:r>
            <a:r>
              <a:rPr lang="pt-PT" sz="3000" dirty="0" err="1">
                <a:ea typeface="+mn-lt"/>
                <a:cs typeface="+mn-lt"/>
              </a:rPr>
              <a:t>environment</a:t>
            </a:r>
            <a:r>
              <a:rPr lang="pt-PT" sz="3000" dirty="0">
                <a:ea typeface="+mn-lt"/>
                <a:cs typeface="+mn-lt"/>
              </a:rPr>
              <a:t> to maximize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total </a:t>
            </a:r>
            <a:r>
              <a:rPr lang="pt-PT" sz="3000" dirty="0" err="1">
                <a:ea typeface="+mn-lt"/>
                <a:cs typeface="+mn-lt"/>
              </a:rPr>
              <a:t>reward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C12CA1CE-DC0F-39D2-2978-9644D77B8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2428875"/>
            <a:ext cx="111156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17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Reinforcement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Leraning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Intuition</a:t>
            </a:r>
            <a:r>
              <a:rPr lang="pt-PT" sz="3000" dirty="0">
                <a:ea typeface="+mn-lt"/>
                <a:cs typeface="+mn-lt"/>
              </a:rPr>
              <a:t>: </a:t>
            </a:r>
            <a:r>
              <a:rPr lang="pt-PT" sz="3000" dirty="0" err="1">
                <a:ea typeface="+mn-lt"/>
                <a:cs typeface="+mn-lt"/>
              </a:rPr>
              <a:t>Learning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Walk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by</a:t>
            </a:r>
            <a:r>
              <a:rPr lang="pt-PT" sz="3000" dirty="0">
                <a:ea typeface="+mn-lt"/>
                <a:cs typeface="+mn-lt"/>
              </a:rPr>
              <a:t> Trial-</a:t>
            </a:r>
            <a:r>
              <a:rPr lang="pt-PT" sz="3000" dirty="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Error 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rapaz, descalço, pessoa, criança&#10;&#10;Descrição gerada automaticamente">
            <a:extLst>
              <a:ext uri="{FF2B5EF4-FFF2-40B4-BE49-F238E27FC236}">
                <a16:creationId xmlns:a16="http://schemas.microsoft.com/office/drawing/2014/main" id="{DD10D7E2-C00F-57F9-3A98-FDB147DE6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86" y="2334526"/>
            <a:ext cx="58102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4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Multimodal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Hard?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Different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representations</a:t>
            </a:r>
          </a:p>
          <a:p>
            <a:pPr lvl="1"/>
            <a:r>
              <a:rPr lang="pt-PT" sz="2600" dirty="0" err="1">
                <a:ea typeface="+mn-lt"/>
                <a:cs typeface="+mn-lt"/>
              </a:rPr>
              <a:t>Learning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how</a:t>
            </a:r>
            <a:r>
              <a:rPr lang="pt-PT" sz="2600" dirty="0">
                <a:ea typeface="+mn-lt"/>
                <a:cs typeface="+mn-lt"/>
              </a:rPr>
              <a:t> to </a:t>
            </a:r>
            <a:r>
              <a:rPr lang="pt-PT" sz="2600" dirty="0" err="1">
                <a:ea typeface="+mn-lt"/>
                <a:cs typeface="+mn-lt"/>
              </a:rPr>
              <a:t>represent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summarize</a:t>
            </a:r>
            <a:r>
              <a:rPr lang="pt-PT" sz="2600" dirty="0">
                <a:ea typeface="+mn-lt"/>
                <a:cs typeface="+mn-lt"/>
              </a:rPr>
              <a:t> multimodal data in </a:t>
            </a:r>
            <a:r>
              <a:rPr lang="pt-PT" sz="2600" dirty="0" err="1">
                <a:ea typeface="+mn-lt"/>
                <a:cs typeface="+mn-lt"/>
              </a:rPr>
              <a:t>away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that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exploits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the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complementarity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redundancy</a:t>
            </a:r>
            <a:r>
              <a:rPr lang="pt-PT" sz="2600" dirty="0">
                <a:ea typeface="+mn-lt"/>
                <a:cs typeface="+mn-lt"/>
              </a:rPr>
              <a:t>. </a:t>
            </a:r>
            <a:endParaRPr lang="pt-PT" sz="2600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texto, Tipo de letra, captura de ecrã, file&#10;&#10;Descrição gerada automaticamente">
            <a:extLst>
              <a:ext uri="{FF2B5EF4-FFF2-40B4-BE49-F238E27FC236}">
                <a16:creationId xmlns:a16="http://schemas.microsoft.com/office/drawing/2014/main" id="{6C605DC6-431D-FFBC-2DCC-233EAD4EB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36" y="3125487"/>
            <a:ext cx="4857750" cy="2419350"/>
          </a:xfrm>
          <a:prstGeom prst="rect">
            <a:avLst/>
          </a:prstGeom>
        </p:spPr>
      </p:pic>
      <p:pic>
        <p:nvPicPr>
          <p:cNvPr id="8" name="Imagem 7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E5C0F449-E43D-4D95-79A0-C7DAE0941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903" y="2796359"/>
            <a:ext cx="4105275" cy="357187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0A4C6A59-03A3-F150-2EEF-8DA4B76B4E0C}"/>
              </a:ext>
            </a:extLst>
          </p:cNvPr>
          <p:cNvSpPr/>
          <p:nvPr/>
        </p:nvSpPr>
        <p:spPr>
          <a:xfrm>
            <a:off x="7527324" y="2677297"/>
            <a:ext cx="473675" cy="319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52013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Reinforcement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9" name="Marcador de Posição de Conteúdo 8" descr="Uma imagem com texto, sapatos, captura de ecrã&#10;&#10;Descrição gerada automaticamente">
            <a:extLst>
              <a:ext uri="{FF2B5EF4-FFF2-40B4-BE49-F238E27FC236}">
                <a16:creationId xmlns:a16="http://schemas.microsoft.com/office/drawing/2014/main" id="{B816E267-B5BE-2E16-BAA9-68E329B55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9165" y="1444625"/>
            <a:ext cx="7013670" cy="4351338"/>
          </a:xfrm>
        </p:spPr>
      </p:pic>
    </p:spTree>
    <p:extLst>
      <p:ext uri="{BB962C8B-B14F-4D97-AF65-F5344CB8AC3E}">
        <p14:creationId xmlns:p14="http://schemas.microsoft.com/office/powerpoint/2010/main" val="3829795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Reinforcement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9" name="Marcador de Posição de Conteúdo 8" descr="Uma imagem com texto, captura de ecrã, cabo&#10;&#10;Descrição gerada automaticamente">
            <a:extLst>
              <a:ext uri="{FF2B5EF4-FFF2-40B4-BE49-F238E27FC236}">
                <a16:creationId xmlns:a16="http://schemas.microsoft.com/office/drawing/2014/main" id="{26B1D8D5-F5E3-5C77-880F-9BFDFC42F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1443" y="1424030"/>
            <a:ext cx="7429114" cy="4351338"/>
          </a:xfrm>
        </p:spPr>
      </p:pic>
    </p:spTree>
    <p:extLst>
      <p:ext uri="{BB962C8B-B14F-4D97-AF65-F5344CB8AC3E}">
        <p14:creationId xmlns:p14="http://schemas.microsoft.com/office/powerpoint/2010/main" val="2789895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Reinforcement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9" name="Marcador de Posição de Conteúdo 8" descr="Uma imagem com captura de ecrã, texto, homem, vestuário&#10;&#10;Descrição gerada automaticamente">
            <a:extLst>
              <a:ext uri="{FF2B5EF4-FFF2-40B4-BE49-F238E27FC236}">
                <a16:creationId xmlns:a16="http://schemas.microsoft.com/office/drawing/2014/main" id="{A5E08E43-7C96-C1DA-CDE4-9A5137D03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3637" y="1630470"/>
            <a:ext cx="7324725" cy="3876675"/>
          </a:xfrm>
        </p:spPr>
      </p:pic>
    </p:spTree>
    <p:extLst>
      <p:ext uri="{BB962C8B-B14F-4D97-AF65-F5344CB8AC3E}">
        <p14:creationId xmlns:p14="http://schemas.microsoft.com/office/powerpoint/2010/main" val="764575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Reinforcement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Pong</a:t>
            </a:r>
            <a:r>
              <a:rPr lang="pt-PT" sz="3000" dirty="0">
                <a:ea typeface="+mn-lt"/>
                <a:cs typeface="+mn-lt"/>
              </a:rPr>
              <a:t> Game </a:t>
            </a:r>
            <a:r>
              <a:rPr lang="pt-PT" sz="3000" dirty="0" err="1">
                <a:ea typeface="+mn-lt"/>
                <a:cs typeface="+mn-lt"/>
              </a:rPr>
              <a:t>Learning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Example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Goal</a:t>
            </a:r>
            <a:r>
              <a:rPr lang="pt-PT" sz="2600" dirty="0">
                <a:ea typeface="+mn-lt"/>
                <a:cs typeface="+mn-lt"/>
              </a:rPr>
              <a:t>: compute </a:t>
            </a:r>
            <a:r>
              <a:rPr lang="pt-PT" sz="2600" dirty="0" err="1">
                <a:ea typeface="+mn-lt"/>
                <a:cs typeface="+mn-lt"/>
              </a:rPr>
              <a:t>optimal</a:t>
            </a:r>
            <a:r>
              <a:rPr lang="pt-PT" sz="2600" dirty="0">
                <a:ea typeface="+mn-lt"/>
                <a:cs typeface="+mn-lt"/>
              </a:rPr>
              <a:t> “</a:t>
            </a:r>
            <a:r>
              <a:rPr lang="pt-PT" sz="2600" dirty="0" err="1">
                <a:ea typeface="+mn-lt"/>
                <a:cs typeface="+mn-lt"/>
              </a:rPr>
              <a:t>up</a:t>
            </a:r>
            <a:r>
              <a:rPr lang="pt-PT" sz="2600" dirty="0">
                <a:ea typeface="+mn-lt"/>
                <a:cs typeface="+mn-lt"/>
              </a:rPr>
              <a:t>” </a:t>
            </a: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“</a:t>
            </a:r>
            <a:r>
              <a:rPr lang="pt-PT" sz="2600" dirty="0" err="1">
                <a:ea typeface="+mn-lt"/>
                <a:cs typeface="+mn-lt"/>
              </a:rPr>
              <a:t>down</a:t>
            </a:r>
            <a:r>
              <a:rPr lang="pt-PT" sz="2600" dirty="0">
                <a:ea typeface="+mn-lt"/>
                <a:cs typeface="+mn-lt"/>
              </a:rPr>
              <a:t>” </a:t>
            </a:r>
            <a:r>
              <a:rPr lang="pt-PT" sz="2600" dirty="0" err="1">
                <a:ea typeface="+mn-lt"/>
                <a:cs typeface="+mn-lt"/>
              </a:rPr>
              <a:t>paddle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movements</a:t>
            </a:r>
            <a:r>
              <a:rPr lang="pt-PT" sz="2600" dirty="0">
                <a:ea typeface="+mn-lt"/>
                <a:cs typeface="+mn-lt"/>
              </a:rPr>
              <a:t> to maximize </a:t>
            </a:r>
            <a:r>
              <a:rPr lang="pt-PT" sz="2600" dirty="0" err="1">
                <a:ea typeface="+mn-lt"/>
                <a:cs typeface="+mn-lt"/>
              </a:rPr>
              <a:t>rewards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captura de ecrã, preto, Retângulo&#10;&#10;Descrição gerada automaticamente">
            <a:extLst>
              <a:ext uri="{FF2B5EF4-FFF2-40B4-BE49-F238E27FC236}">
                <a16:creationId xmlns:a16="http://schemas.microsoft.com/office/drawing/2014/main" id="{D4F916FE-DE49-A37F-1406-82867EFCB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63" y="2543175"/>
            <a:ext cx="72961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236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Reinforcement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Pong</a:t>
            </a:r>
            <a:r>
              <a:rPr lang="pt-PT" sz="3000" dirty="0">
                <a:ea typeface="+mn-lt"/>
                <a:cs typeface="+mn-lt"/>
              </a:rPr>
              <a:t> Game </a:t>
            </a:r>
            <a:r>
              <a:rPr lang="pt-PT" sz="3000" dirty="0" err="1">
                <a:ea typeface="+mn-lt"/>
                <a:cs typeface="+mn-lt"/>
              </a:rPr>
              <a:t>Learning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Example</a:t>
            </a:r>
            <a:endParaRPr lang="pt-PT" sz="30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8" name="Imagem 7" descr="Uma imagem com texto, desenho, clipart&#10;&#10;Descrição gerada automaticamente">
            <a:extLst>
              <a:ext uri="{FF2B5EF4-FFF2-40B4-BE49-F238E27FC236}">
                <a16:creationId xmlns:a16="http://schemas.microsoft.com/office/drawing/2014/main" id="{905D3AFD-EA53-45E6-6127-9E43D5CEC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2024062"/>
            <a:ext cx="98679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929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Reinforcement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Pong</a:t>
            </a:r>
            <a:r>
              <a:rPr lang="pt-PT" sz="3000" dirty="0">
                <a:ea typeface="+mn-lt"/>
                <a:cs typeface="+mn-lt"/>
              </a:rPr>
              <a:t> Game </a:t>
            </a:r>
            <a:r>
              <a:rPr lang="pt-PT" sz="3000" dirty="0" err="1">
                <a:ea typeface="+mn-lt"/>
                <a:cs typeface="+mn-lt"/>
              </a:rPr>
              <a:t>Learning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Example</a:t>
            </a:r>
            <a:endParaRPr lang="pt-PT" sz="30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solidFill>
                  <a:srgbClr val="0070C0"/>
                </a:solidFill>
                <a:ea typeface="+mn-lt"/>
                <a:cs typeface="+mn-lt"/>
              </a:rPr>
              <a:t>Given</a:t>
            </a:r>
            <a:r>
              <a:rPr lang="pt-PT" sz="2600" dirty="0">
                <a:solidFill>
                  <a:srgbClr val="0070C0"/>
                </a:solidFill>
                <a:ea typeface="+mn-lt"/>
                <a:cs typeface="+mn-lt"/>
              </a:rPr>
              <a:t> game </a:t>
            </a:r>
            <a:r>
              <a:rPr lang="pt-PT" sz="2600" err="1">
                <a:solidFill>
                  <a:srgbClr val="0070C0"/>
                </a:solidFill>
                <a:ea typeface="+mn-lt"/>
                <a:cs typeface="+mn-lt"/>
              </a:rPr>
              <a:t>state</a:t>
            </a:r>
            <a:r>
              <a:rPr lang="pt-PT" sz="2600" dirty="0">
                <a:ea typeface="+mn-lt"/>
                <a:cs typeface="+mn-lt"/>
              </a:rPr>
              <a:t> (as </a:t>
            </a:r>
            <a:r>
              <a:rPr lang="pt-PT" sz="2600" err="1">
                <a:ea typeface="+mn-lt"/>
                <a:cs typeface="+mn-lt"/>
              </a:rPr>
              <a:t>image</a:t>
            </a:r>
            <a:r>
              <a:rPr lang="pt-PT" sz="2600" dirty="0">
                <a:ea typeface="+mn-lt"/>
                <a:cs typeface="+mn-lt"/>
              </a:rPr>
              <a:t>), decide </a:t>
            </a:r>
            <a:r>
              <a:rPr lang="pt-PT" sz="2600" err="1">
                <a:ea typeface="+mn-lt"/>
                <a:cs typeface="+mn-lt"/>
              </a:rPr>
              <a:t>if</a:t>
            </a:r>
            <a:r>
              <a:rPr lang="pt-PT" sz="2600" dirty="0">
                <a:ea typeface="+mn-lt"/>
                <a:cs typeface="+mn-lt"/>
              </a:rPr>
              <a:t> to move </a:t>
            </a:r>
            <a:r>
              <a:rPr lang="pt-PT" sz="2600" err="1">
                <a:ea typeface="+mn-lt"/>
                <a:cs typeface="+mn-lt"/>
              </a:rPr>
              <a:t>paddle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solidFill>
                  <a:srgbClr val="FF0000"/>
                </a:solidFill>
                <a:ea typeface="+mn-lt"/>
                <a:cs typeface="+mn-lt"/>
              </a:rPr>
              <a:t>up</a:t>
            </a:r>
            <a:r>
              <a:rPr lang="pt-PT" sz="2600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solidFill>
                  <a:srgbClr val="FF0000"/>
                </a:solidFill>
                <a:ea typeface="+mn-lt"/>
                <a:cs typeface="+mn-lt"/>
              </a:rPr>
              <a:t>down</a:t>
            </a:r>
            <a:endParaRPr lang="pt-PT" sz="2600">
              <a:solidFill>
                <a:srgbClr val="FF0000"/>
              </a:solidFill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414CF9-C7C9-6631-F679-EAEF64DD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796" y="2472124"/>
            <a:ext cx="7862759" cy="374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813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Reinforcement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Pong</a:t>
            </a:r>
            <a:r>
              <a:rPr lang="pt-PT" sz="3000" dirty="0">
                <a:ea typeface="+mn-lt"/>
                <a:cs typeface="+mn-lt"/>
              </a:rPr>
              <a:t> Game </a:t>
            </a:r>
            <a:r>
              <a:rPr lang="pt-PT" sz="3000" dirty="0" err="1">
                <a:ea typeface="+mn-lt"/>
                <a:cs typeface="+mn-lt"/>
              </a:rPr>
              <a:t>Learning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Example</a:t>
            </a:r>
            <a:endParaRPr lang="pt-PT" sz="30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>
                <a:ea typeface="+mn-lt"/>
                <a:cs typeface="+mn-lt"/>
              </a:rPr>
              <a:t>Reward provided after each game state of moving paddle</a:t>
            </a:r>
            <a:r>
              <a:rPr lang="pt-PT" sz="2600">
                <a:solidFill>
                  <a:srgbClr val="FF0000"/>
                </a:solidFill>
                <a:ea typeface="+mn-lt"/>
                <a:cs typeface="+mn-lt"/>
              </a:rPr>
              <a:t> up </a:t>
            </a:r>
            <a:r>
              <a:rPr lang="pt-PT" sz="2600">
                <a:ea typeface="+mn-lt"/>
                <a:cs typeface="+mn-lt"/>
              </a:rPr>
              <a:t>or </a:t>
            </a:r>
            <a:r>
              <a:rPr lang="pt-PT" sz="2600">
                <a:solidFill>
                  <a:srgbClr val="FF0000"/>
                </a:solidFill>
                <a:ea typeface="+mn-lt"/>
                <a:cs typeface="+mn-lt"/>
              </a:rPr>
              <a:t>down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414CF9-C7C9-6631-F679-EAEF64DD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796" y="2472124"/>
            <a:ext cx="7862759" cy="374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462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Reinforcement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Pong</a:t>
            </a:r>
            <a:r>
              <a:rPr lang="pt-PT" sz="3000" dirty="0">
                <a:ea typeface="+mn-lt"/>
                <a:cs typeface="+mn-lt"/>
              </a:rPr>
              <a:t> Game: </a:t>
            </a:r>
            <a:r>
              <a:rPr lang="pt-PT" sz="3000" dirty="0" err="1">
                <a:ea typeface="+mn-lt"/>
                <a:cs typeface="+mn-lt"/>
              </a:rPr>
              <a:t>Policy</a:t>
            </a:r>
            <a:r>
              <a:rPr lang="pt-PT" sz="3000" dirty="0">
                <a:ea typeface="+mn-lt"/>
                <a:cs typeface="+mn-lt"/>
              </a:rPr>
              <a:t> Network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Problem</a:t>
            </a:r>
            <a:r>
              <a:rPr lang="pt-PT" sz="2600" dirty="0">
                <a:ea typeface="+mn-lt"/>
                <a:cs typeface="+mn-lt"/>
              </a:rPr>
              <a:t>: </a:t>
            </a:r>
            <a:r>
              <a:rPr lang="pt-PT" sz="2600" err="1">
                <a:ea typeface="+mn-lt"/>
                <a:cs typeface="+mn-lt"/>
              </a:rPr>
              <a:t>reward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may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be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due</a:t>
            </a:r>
            <a:r>
              <a:rPr lang="pt-PT" sz="2600" dirty="0">
                <a:ea typeface="+mn-lt"/>
                <a:cs typeface="+mn-lt"/>
              </a:rPr>
              <a:t> to </a:t>
            </a:r>
            <a:r>
              <a:rPr lang="pt-PT" sz="2600" err="1">
                <a:ea typeface="+mn-lt"/>
                <a:cs typeface="+mn-lt"/>
              </a:rPr>
              <a:t>good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action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b="1" err="1">
                <a:ea typeface="+mn-lt"/>
                <a:cs typeface="+mn-lt"/>
              </a:rPr>
              <a:t>many</a:t>
            </a:r>
            <a:r>
              <a:rPr lang="pt-PT" sz="2600" b="1" dirty="0">
                <a:ea typeface="+mn-lt"/>
                <a:cs typeface="+mn-lt"/>
              </a:rPr>
              <a:t> steps ago</a:t>
            </a:r>
            <a:endParaRPr lang="pt-PT" sz="2600" b="1" dirty="0">
              <a:solidFill>
                <a:srgbClr val="FF0000"/>
              </a:solidFill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414CF9-C7C9-6631-F679-EAEF64DD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796" y="2472124"/>
            <a:ext cx="7862759" cy="374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201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Reinforcement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pt-PT" sz="3000" dirty="0" err="1">
                <a:ea typeface="+mn-lt"/>
                <a:cs typeface="+mn-lt"/>
              </a:rPr>
              <a:t>Pong</a:t>
            </a:r>
            <a:r>
              <a:rPr lang="pt-PT" sz="3000" dirty="0">
                <a:ea typeface="+mn-lt"/>
                <a:cs typeface="+mn-lt"/>
              </a:rPr>
              <a:t> Game: Training </a:t>
            </a:r>
            <a:r>
              <a:rPr lang="pt-PT" sz="3000" dirty="0" err="1">
                <a:ea typeface="+mn-lt"/>
                <a:cs typeface="+mn-lt"/>
              </a:rPr>
              <a:t>Protocol</a:t>
            </a:r>
          </a:p>
          <a:p>
            <a:endParaRPr lang="pt-PT" sz="3000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Encourages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actions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that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eventually</a:t>
            </a:r>
            <a:r>
              <a:rPr lang="pt-PT" sz="3000" dirty="0">
                <a:ea typeface="+mn-lt"/>
                <a:cs typeface="+mn-lt"/>
              </a:rPr>
              <a:t> lead to </a:t>
            </a:r>
            <a:r>
              <a:rPr lang="pt-PT" sz="3000" dirty="0" err="1">
                <a:ea typeface="+mn-lt"/>
                <a:cs typeface="+mn-lt"/>
              </a:rPr>
              <a:t>good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outcomes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discourages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actions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that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eventually</a:t>
            </a:r>
            <a:r>
              <a:rPr lang="pt-PT" sz="3000" dirty="0">
                <a:ea typeface="+mn-lt"/>
                <a:cs typeface="+mn-lt"/>
              </a:rPr>
              <a:t> lead to </a:t>
            </a:r>
            <a:r>
              <a:rPr lang="pt-PT" sz="3000" dirty="0" err="1">
                <a:ea typeface="+mn-lt"/>
                <a:cs typeface="+mn-lt"/>
              </a:rPr>
              <a:t>bad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outcomes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by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updating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gradients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accordingly</a:t>
            </a:r>
            <a:endParaRPr lang="pt-PT" dirty="0" err="1"/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8" name="Imagem 7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862E6B6D-9749-2C73-9298-062BF96E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11" y="1715401"/>
            <a:ext cx="8044508" cy="323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1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Multimodal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Hard?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Alignment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Identify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the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direct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relations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between</a:t>
            </a:r>
            <a:r>
              <a:rPr lang="pt-PT" sz="2600" dirty="0">
                <a:ea typeface="+mn-lt"/>
                <a:cs typeface="+mn-lt"/>
              </a:rPr>
              <a:t> (</a:t>
            </a:r>
            <a:r>
              <a:rPr lang="pt-PT" sz="2600" dirty="0" err="1">
                <a:ea typeface="+mn-lt"/>
                <a:cs typeface="+mn-lt"/>
              </a:rPr>
              <a:t>sub</a:t>
            </a:r>
            <a:r>
              <a:rPr lang="pt-PT" sz="2600" dirty="0">
                <a:ea typeface="+mn-lt"/>
                <a:cs typeface="+mn-lt"/>
              </a:rPr>
              <a:t>)</a:t>
            </a:r>
            <a:r>
              <a:rPr lang="pt-PT" sz="2600" dirty="0" err="1">
                <a:ea typeface="+mn-lt"/>
                <a:cs typeface="+mn-lt"/>
              </a:rPr>
              <a:t>elements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from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two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or</a:t>
            </a:r>
            <a:r>
              <a:rPr lang="pt-PT" sz="2600" dirty="0">
                <a:ea typeface="+mn-lt"/>
                <a:cs typeface="+mn-lt"/>
              </a:rPr>
              <a:t> more </a:t>
            </a:r>
            <a:r>
              <a:rPr lang="pt-PT" sz="2600" dirty="0" err="1">
                <a:ea typeface="+mn-lt"/>
                <a:cs typeface="+mn-lt"/>
              </a:rPr>
              <a:t>different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modalities</a:t>
            </a:r>
            <a:r>
              <a:rPr lang="pt-PT" sz="2600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captura de ecrã, texto, círculo, diagrama&#10;&#10;Descrição gerada automaticamente">
            <a:extLst>
              <a:ext uri="{FF2B5EF4-FFF2-40B4-BE49-F238E27FC236}">
                <a16:creationId xmlns:a16="http://schemas.microsoft.com/office/drawing/2014/main" id="{9CDC29BE-A20C-BC51-1130-883452E92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916" y="2786062"/>
            <a:ext cx="3143250" cy="3571875"/>
          </a:xfrm>
          <a:prstGeom prst="rect">
            <a:avLst/>
          </a:prstGeom>
        </p:spPr>
      </p:pic>
      <p:pic>
        <p:nvPicPr>
          <p:cNvPr id="8" name="Imagem 7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D96C270B-DD5E-FF5D-63FA-8D4C62194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349" y="3062674"/>
            <a:ext cx="52482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23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Implicit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Alignment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9" name="Marcador de Posição de Conteúdo 8" descr="Uma imagem com água, Raça de cão, cão, nadar&#10;&#10;Descrição gerada automaticamente">
            <a:extLst>
              <a:ext uri="{FF2B5EF4-FFF2-40B4-BE49-F238E27FC236}">
                <a16:creationId xmlns:a16="http://schemas.microsoft.com/office/drawing/2014/main" id="{427F4729-A81E-8B93-CE92-28F3250F4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1667" y="1838218"/>
            <a:ext cx="9382125" cy="3667125"/>
          </a:xfrm>
        </p:spPr>
      </p:pic>
    </p:spTree>
    <p:extLst>
      <p:ext uri="{BB962C8B-B14F-4D97-AF65-F5344CB8AC3E}">
        <p14:creationId xmlns:p14="http://schemas.microsoft.com/office/powerpoint/2010/main" val="1952969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Multimodal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Hard?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Fusion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To </a:t>
            </a:r>
            <a:r>
              <a:rPr lang="pt-PT" sz="2600" dirty="0" err="1">
                <a:ea typeface="+mn-lt"/>
                <a:cs typeface="+mn-lt"/>
              </a:rPr>
              <a:t>join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information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from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two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or</a:t>
            </a:r>
            <a:r>
              <a:rPr lang="pt-PT" sz="2600" dirty="0">
                <a:ea typeface="+mn-lt"/>
                <a:cs typeface="+mn-lt"/>
              </a:rPr>
              <a:t> more </a:t>
            </a:r>
            <a:r>
              <a:rPr lang="pt-PT" sz="2600" dirty="0" err="1">
                <a:ea typeface="+mn-lt"/>
                <a:cs typeface="+mn-lt"/>
              </a:rPr>
              <a:t>modalities</a:t>
            </a:r>
            <a:r>
              <a:rPr lang="pt-PT" sz="2600" dirty="0">
                <a:ea typeface="+mn-lt"/>
                <a:cs typeface="+mn-lt"/>
              </a:rPr>
              <a:t> to </a:t>
            </a:r>
            <a:r>
              <a:rPr lang="pt-PT" sz="2600" dirty="0" err="1">
                <a:ea typeface="+mn-lt"/>
                <a:cs typeface="+mn-lt"/>
              </a:rPr>
              <a:t>perform</a:t>
            </a:r>
            <a:r>
              <a:rPr lang="pt-PT" sz="2600" dirty="0">
                <a:ea typeface="+mn-lt"/>
                <a:cs typeface="+mn-lt"/>
              </a:rPr>
              <a:t> a </a:t>
            </a:r>
            <a:r>
              <a:rPr lang="pt-PT" sz="2600" dirty="0" err="1">
                <a:ea typeface="+mn-lt"/>
                <a:cs typeface="+mn-lt"/>
              </a:rPr>
              <a:t>prediction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task</a:t>
            </a:r>
            <a:r>
              <a:rPr lang="pt-PT" sz="2600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26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Multi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Topic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5" name="Imagem 4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5385F016-905F-5557-EEA2-E5403A023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05" y="3077990"/>
            <a:ext cx="10439400" cy="315277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04B5B09-CC0D-172C-E012-792D08CC6DB8}"/>
              </a:ext>
            </a:extLst>
          </p:cNvPr>
          <p:cNvSpPr/>
          <p:nvPr/>
        </p:nvSpPr>
        <p:spPr>
          <a:xfrm>
            <a:off x="1173891" y="3047999"/>
            <a:ext cx="731108" cy="823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37892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68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68</vt:i4>
      </vt:variant>
    </vt:vector>
  </HeadingPairs>
  <TitlesOfParts>
    <vt:vector size="69" baseType="lpstr">
      <vt:lpstr>Tema do Office</vt:lpstr>
      <vt:lpstr>Apresentação do PowerPoint</vt:lpstr>
      <vt:lpstr>Apresentação do PowerPoint</vt:lpstr>
      <vt:lpstr>What is Multimodal Learning?</vt:lpstr>
      <vt:lpstr>Multimodal Data</vt:lpstr>
      <vt:lpstr>Why is Multimodal Learning Hard?</vt:lpstr>
      <vt:lpstr>Why is Multimodal Learning Hard?</vt:lpstr>
      <vt:lpstr>Why is Multimodal Learning Hard?</vt:lpstr>
      <vt:lpstr>Implicit Alignment</vt:lpstr>
      <vt:lpstr>Why is Multimodal Learning Hard?</vt:lpstr>
      <vt:lpstr>Why is Multimodal Learning Hard?</vt:lpstr>
      <vt:lpstr>Why is Multimodal Learning Hard?</vt:lpstr>
      <vt:lpstr>Why is Multimodal Learning Hard?</vt:lpstr>
      <vt:lpstr>Why is Multimodal Learning Hard?</vt:lpstr>
      <vt:lpstr>Why is Multimodal Learning Hard?</vt:lpstr>
      <vt:lpstr>Multimodal Applications</vt:lpstr>
      <vt:lpstr>Deep Multimodal Autoencoders</vt:lpstr>
      <vt:lpstr>Deep Multimodal Autoencoders</vt:lpstr>
      <vt:lpstr>Deep Multimodal Autoencoders</vt:lpstr>
      <vt:lpstr>Multimodal Encoder-Decoder</vt:lpstr>
      <vt:lpstr>Multimodal Joint Representation</vt:lpstr>
      <vt:lpstr>Multimodal Sentiment Analysis</vt:lpstr>
      <vt:lpstr>Unimodal, Bimodal and Trimodal Interactions</vt:lpstr>
      <vt:lpstr>Apresentação do PowerPoint</vt:lpstr>
      <vt:lpstr>Transfer Learning</vt:lpstr>
      <vt:lpstr>Transfer Learning</vt:lpstr>
      <vt:lpstr>Transfer Learning</vt:lpstr>
      <vt:lpstr>Transfer Learning</vt:lpstr>
      <vt:lpstr>Transfer Learning</vt:lpstr>
      <vt:lpstr>Transfer Learning</vt:lpstr>
      <vt:lpstr>Transfer Learning Approaches</vt:lpstr>
      <vt:lpstr>Transfer Learning: Key Challenges</vt:lpstr>
      <vt:lpstr>Transfer Learning: Self-Supervised</vt:lpstr>
      <vt:lpstr>Transfer Learning: Self-Supervised</vt:lpstr>
      <vt:lpstr>Self-Supervised Learning</vt:lpstr>
      <vt:lpstr>Autoencoders</vt:lpstr>
      <vt:lpstr>Autoencoders</vt:lpstr>
      <vt:lpstr>Image Autoencoder Architecture</vt:lpstr>
      <vt:lpstr>Image Autoencoder Architecture</vt:lpstr>
      <vt:lpstr>Image Autoencoder Architecture</vt:lpstr>
      <vt:lpstr>Image Autoencoder Architecture</vt:lpstr>
      <vt:lpstr>Generative Adversarial Networks (GANs)</vt:lpstr>
      <vt:lpstr>GAN Training</vt:lpstr>
      <vt:lpstr>Multi-Task Learning</vt:lpstr>
      <vt:lpstr>Multi-Task Learning</vt:lpstr>
      <vt:lpstr>Zero/Few-Shot Learning</vt:lpstr>
      <vt:lpstr>Zero/Few-Shot Learning</vt:lpstr>
      <vt:lpstr>Zero/Few-Shot Learning</vt:lpstr>
      <vt:lpstr>Zero/Few-Shot Learning</vt:lpstr>
      <vt:lpstr>Zero/Few-Shot Learning</vt:lpstr>
      <vt:lpstr>Zero/Few-Shot Learning</vt:lpstr>
      <vt:lpstr>Apresentação do PowerPoint</vt:lpstr>
      <vt:lpstr>Efficient Learning</vt:lpstr>
      <vt:lpstr>Efficient Learning</vt:lpstr>
      <vt:lpstr>Efficient Learning</vt:lpstr>
      <vt:lpstr>Efficient Learning</vt:lpstr>
      <vt:lpstr>Efficient Learning</vt:lpstr>
      <vt:lpstr>Apresentação do PowerPoint</vt:lpstr>
      <vt:lpstr>Reinforcement Learning</vt:lpstr>
      <vt:lpstr>Reinforcement Leraning</vt:lpstr>
      <vt:lpstr>Reinforcement Learning Applications</vt:lpstr>
      <vt:lpstr>Reinforcement Learning Applications</vt:lpstr>
      <vt:lpstr>Reinforcement Learning Applications</vt:lpstr>
      <vt:lpstr>Reinforcement Learning Applications</vt:lpstr>
      <vt:lpstr>Reinforcement Learning Applications</vt:lpstr>
      <vt:lpstr>Reinforcement Learning Applications</vt:lpstr>
      <vt:lpstr>Reinforcement Learning Applications</vt:lpstr>
      <vt:lpstr>Reinforcement Learning Applications</vt:lpstr>
      <vt:lpstr>Reinforcement Learning 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506</cp:revision>
  <dcterms:created xsi:type="dcterms:W3CDTF">2024-12-07T17:41:58Z</dcterms:created>
  <dcterms:modified xsi:type="dcterms:W3CDTF">2024-12-10T22:06:33Z</dcterms:modified>
</cp:coreProperties>
</file>